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330" r:id="rId5"/>
    <p:sldId id="329" r:id="rId6"/>
    <p:sldId id="270" r:id="rId7"/>
    <p:sldId id="269" r:id="rId8"/>
    <p:sldId id="287" r:id="rId9"/>
    <p:sldId id="264" r:id="rId10"/>
    <p:sldId id="332" r:id="rId11"/>
    <p:sldId id="265" r:id="rId12"/>
    <p:sldId id="267" r:id="rId13"/>
    <p:sldId id="291" r:id="rId14"/>
    <p:sldId id="292" r:id="rId15"/>
    <p:sldId id="294" r:id="rId16"/>
    <p:sldId id="293" r:id="rId17"/>
    <p:sldId id="295" r:id="rId18"/>
    <p:sldId id="296" r:id="rId19"/>
    <p:sldId id="289" r:id="rId20"/>
    <p:sldId id="288" r:id="rId21"/>
    <p:sldId id="279" r:id="rId22"/>
    <p:sldId id="282" r:id="rId23"/>
    <p:sldId id="285" r:id="rId24"/>
    <p:sldId id="313" r:id="rId25"/>
    <p:sldId id="314" r:id="rId26"/>
    <p:sldId id="315" r:id="rId27"/>
    <p:sldId id="283" r:id="rId28"/>
    <p:sldId id="286" r:id="rId29"/>
    <p:sldId id="290" r:id="rId30"/>
    <p:sldId id="305" r:id="rId31"/>
    <p:sldId id="306" r:id="rId32"/>
    <p:sldId id="280" r:id="rId33"/>
    <p:sldId id="311" r:id="rId34"/>
    <p:sldId id="321" r:id="rId35"/>
    <p:sldId id="262" r:id="rId36"/>
    <p:sldId id="323" r:id="rId37"/>
    <p:sldId id="316" r:id="rId38"/>
    <p:sldId id="336" r:id="rId39"/>
    <p:sldId id="281" r:id="rId40"/>
    <p:sldId id="333" r:id="rId41"/>
    <p:sldId id="334" r:id="rId42"/>
    <p:sldId id="337" r:id="rId43"/>
    <p:sldId id="338" r:id="rId44"/>
    <p:sldId id="310" r:id="rId45"/>
    <p:sldId id="317" r:id="rId46"/>
    <p:sldId id="318" r:id="rId47"/>
    <p:sldId id="322" r:id="rId48"/>
    <p:sldId id="324" r:id="rId49"/>
    <p:sldId id="331" r:id="rId50"/>
    <p:sldId id="327" r:id="rId51"/>
    <p:sldId id="328" r:id="rId52"/>
    <p:sldId id="325" r:id="rId53"/>
    <p:sldId id="326" r:id="rId54"/>
    <p:sldId id="301" r:id="rId55"/>
    <p:sldId id="302" r:id="rId56"/>
    <p:sldId id="297" r:id="rId57"/>
    <p:sldId id="298" r:id="rId58"/>
    <p:sldId id="299" r:id="rId59"/>
    <p:sldId id="300" r:id="rId60"/>
    <p:sldId id="303" r:id="rId61"/>
    <p:sldId id="307" r:id="rId62"/>
    <p:sldId id="308" r:id="rId63"/>
    <p:sldId id="304" r:id="rId64"/>
    <p:sldId id="309" r:id="rId65"/>
    <p:sldId id="312" r:id="rId66"/>
    <p:sldId id="319" r:id="rId67"/>
    <p:sldId id="320" r:id="rId68"/>
    <p:sldId id="258" r:id="rId69"/>
    <p:sldId id="271" r:id="rId70"/>
    <p:sldId id="272" r:id="rId71"/>
    <p:sldId id="273" r:id="rId72"/>
    <p:sldId id="274" r:id="rId73"/>
    <p:sldId id="275" r:id="rId74"/>
    <p:sldId id="276" r:id="rId75"/>
    <p:sldId id="277" r:id="rId76"/>
    <p:sldId id="278"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DFB"/>
    <a:srgbClr val="F5C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5214" autoAdjust="0"/>
  </p:normalViewPr>
  <p:slideViewPr>
    <p:cSldViewPr snapToGrid="0">
      <p:cViewPr varScale="1">
        <p:scale>
          <a:sx n="57" d="100"/>
          <a:sy n="57" d="100"/>
        </p:scale>
        <p:origin x="82" y="4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colorful4" csCatId="colorful" phldr="1"/>
      <dgm:spPr/>
      <dgm:t>
        <a:bodyPr/>
        <a:lstStyle/>
        <a:p>
          <a:endParaRPr lang="en-US"/>
        </a:p>
      </dgm:t>
    </dgm:pt>
    <dgm:pt modelId="{6C5DA8EA-38F8-484B-A9EA-0878CC5A7C88}">
      <dgm:prSet phldrT="[Text]" custT="1"/>
      <dgm:spPr/>
      <dgm:t>
        <a:bodyPr/>
        <a:lstStyle/>
        <a:p>
          <a:r>
            <a:rPr lang="en-US" sz="2000" dirty="0"/>
            <a:t>4</a:t>
          </a:r>
          <a:br>
            <a:rPr lang="en-US" sz="2000" dirty="0"/>
          </a:br>
          <a:r>
            <a:rPr lang="en-US" sz="2000" dirty="0"/>
            <a:t>Reflect</a:t>
          </a:r>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dgm:t>
        <a:bodyPr/>
        <a:lstStyle/>
        <a:p>
          <a:r>
            <a:rPr lang="en-US" sz="2000" dirty="0"/>
            <a:t>3</a:t>
          </a:r>
          <a:br>
            <a:rPr lang="en-US" sz="2000" dirty="0"/>
          </a:br>
          <a:r>
            <a:rPr lang="en-US" sz="2000" dirty="0"/>
            <a:t>Review</a:t>
          </a:r>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dgm:t>
        <a:bodyPr/>
        <a:lstStyle/>
        <a:p>
          <a:br>
            <a:rPr lang="en-US" sz="2000" dirty="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pt>
    <dgm:pt modelId="{9170BEA7-6919-4B97-923F-D6FCA2768EE2}" type="pres">
      <dgm:prSet presAssocID="{4D406537-6293-47CE-B486-B0AEDB94932D}" presName="comp1" presStyleCnt="0"/>
      <dgm:spPr/>
    </dgm:pt>
    <dgm:pt modelId="{EFAEDEF5-1080-4704-AB75-97E6466705AA}" type="pres">
      <dgm:prSet presAssocID="{4D406537-6293-47CE-B486-B0AEDB94932D}" presName="circle1" presStyleLbl="node1" presStyleIdx="0" presStyleCnt="4" custScaleX="96783" custScaleY="103391" custLinFactNeighborX="1609" custLinFactNeighborY="-1592"/>
      <dgm:spPr/>
    </dgm:pt>
    <dgm:pt modelId="{3271426A-D6A1-4540-80FF-0C77F9D9A1CC}" type="pres">
      <dgm:prSet presAssocID="{4D406537-6293-47CE-B486-B0AEDB94932D}" presName="c1text" presStyleLbl="node1" presStyleIdx="0" presStyleCnt="4">
        <dgm:presLayoutVars>
          <dgm:bulletEnabled val="1"/>
        </dgm:presLayoutVars>
      </dgm:prSet>
      <dgm:spPr/>
    </dgm:pt>
    <dgm:pt modelId="{F60BD2B7-886B-4F10-83CE-8E9D1E935488}" type="pres">
      <dgm:prSet presAssocID="{4D406537-6293-47CE-B486-B0AEDB94932D}" presName="comp2" presStyleCnt="0"/>
      <dgm:spPr/>
    </dgm:pt>
    <dgm:pt modelId="{B72A935A-6CCB-40E1-9CCD-A014E7E16105}" type="pres">
      <dgm:prSet presAssocID="{4D406537-6293-47CE-B486-B0AEDB94932D}" presName="circle2" presStyleLbl="node1" presStyleIdx="1" presStyleCnt="4" custScaleX="101165" custScaleY="97111" custLinFactNeighborX="1724" custLinFactNeighborY="-28563"/>
      <dgm:spPr/>
    </dgm:pt>
    <dgm:pt modelId="{A9030151-35FA-4CB5-BD51-7929BFDB3268}" type="pres">
      <dgm:prSet presAssocID="{4D406537-6293-47CE-B486-B0AEDB94932D}" presName="c2text" presStyleLbl="node1" presStyleIdx="1" presStyleCnt="4">
        <dgm:presLayoutVars>
          <dgm:bulletEnabled val="1"/>
        </dgm:presLayoutVars>
      </dgm:prSet>
      <dgm:spPr/>
    </dgm:pt>
    <dgm:pt modelId="{A4D2B882-8ADC-4666-A4D9-3E61288D595A}" type="pres">
      <dgm:prSet presAssocID="{4D406537-6293-47CE-B486-B0AEDB94932D}" presName="comp3" presStyleCnt="0"/>
      <dgm:spPr/>
    </dgm:pt>
    <dgm:pt modelId="{62A32CA7-E651-4F17-91B4-5375B3DB28B1}" type="pres">
      <dgm:prSet presAssocID="{4D406537-6293-47CE-B486-B0AEDB94932D}" presName="circle3" presStyleLbl="node1" presStyleIdx="2" presStyleCnt="4" custScaleX="103108" custScaleY="95204" custLinFactNeighborX="2359" custLinFactNeighborY="-74714"/>
      <dgm:spPr/>
    </dgm:pt>
    <dgm:pt modelId="{A3585A47-89F2-44EF-9B0B-BB7DAEE55254}" type="pres">
      <dgm:prSet presAssocID="{4D406537-6293-47CE-B486-B0AEDB94932D}" presName="c3text" presStyleLbl="node1" presStyleIdx="2" presStyleCnt="4">
        <dgm:presLayoutVars>
          <dgm:bulletEnabled val="1"/>
        </dgm:presLayoutVars>
      </dgm:prSet>
      <dgm:spPr/>
    </dgm:pt>
    <dgm:pt modelId="{316C10E9-919D-4049-9AD8-65ABF549BF9B}" type="pres">
      <dgm:prSet presAssocID="{4D406537-6293-47CE-B486-B0AEDB94932D}" presName="comp4" presStyleCnt="0"/>
      <dgm:spPr/>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pt>
    <dgm:pt modelId="{5A35B2BD-69C3-41CB-A482-0651B4E91765}" type="pres">
      <dgm:prSet presAssocID="{4D406537-6293-47CE-B486-B0AEDB94932D}" presName="c4text" presStyleLbl="node1" presStyleIdx="3" presStyleCnt="4">
        <dgm:presLayoutVars>
          <dgm:bulletEnabled val="1"/>
        </dgm:presLayoutVars>
      </dgm:prSet>
      <dgm:spPr/>
    </dgm:pt>
  </dgm:ptLst>
  <dgm:cxnLst>
    <dgm:cxn modelId="{3B75B50E-51A6-4356-86A2-FBC48E4582CA}" srcId="{4D406537-6293-47CE-B486-B0AEDB94932D}" destId="{6C5DA8EA-38F8-484B-A9EA-0878CC5A7C88}" srcOrd="0" destOrd="0" parTransId="{6DC63133-F5B4-4552-B6C9-30DEDE67F6CD}" sibTransId="{FB88E7C7-902E-45BC-8EB5-F9DDD9CEC79F}"/>
    <dgm:cxn modelId="{DB37101F-AA7E-DD42-A24F-278D82FFF07C}" type="presOf" srcId="{4E9E01B0-C08A-4B0C-9BEF-7F1764501329}" destId="{5AFAE42E-ECBE-46B6-8D26-3A5020E7A537}" srcOrd="0" destOrd="0" presId="urn:microsoft.com/office/officeart/2005/8/layout/venn2"/>
    <dgm:cxn modelId="{4B44BE62-DC0C-C74A-8770-AD2EBDC2AE1A}" type="presOf" srcId="{546B4BC6-1079-4736-9FD8-83EAAF962FBA}" destId="{A3585A47-89F2-44EF-9B0B-BB7DAEE55254}" srcOrd="1" destOrd="0" presId="urn:microsoft.com/office/officeart/2005/8/layout/venn2"/>
    <dgm:cxn modelId="{D652A175-D8D2-4F78-893F-9A48A6758D33}" srcId="{4D406537-6293-47CE-B486-B0AEDB94932D}" destId="{71BAF2F7-4DE0-48D8-AEB7-FF8F89EF9473}" srcOrd="1" destOrd="0" parTransId="{3A5B7CAE-2039-4AF4-99E6-22354C2D8FCD}" sibTransId="{B6C8B5B7-C1FC-4B32-BC0D-C53E9F4E784A}"/>
    <dgm:cxn modelId="{7DCF4856-846C-EB41-867A-67C6CED4CB0E}" type="presOf" srcId="{546B4BC6-1079-4736-9FD8-83EAAF962FBA}" destId="{62A32CA7-E651-4F17-91B4-5375B3DB28B1}"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E43E708F-027A-B442-A5F3-507BC1D8E404}" type="presOf" srcId="{6C5DA8EA-38F8-484B-A9EA-0878CC5A7C88}" destId="{3271426A-D6A1-4540-80FF-0C77F9D9A1CC}" srcOrd="1" destOrd="0" presId="urn:microsoft.com/office/officeart/2005/8/layout/venn2"/>
    <dgm:cxn modelId="{4C3EB8B2-92F1-D84B-B996-759C0219B29C}" type="presOf" srcId="{6C5DA8EA-38F8-484B-A9EA-0878CC5A7C88}" destId="{EFAEDEF5-1080-4704-AB75-97E6466705AA}" srcOrd="0" destOrd="0" presId="urn:microsoft.com/office/officeart/2005/8/layout/venn2"/>
    <dgm:cxn modelId="{0F755BC0-6E17-B145-BC49-BF7CC959506C}" type="presOf" srcId="{4E9E01B0-C08A-4B0C-9BEF-7F1764501329}" destId="{5A35B2BD-69C3-41CB-A482-0651B4E91765}" srcOrd="1" destOrd="0" presId="urn:microsoft.com/office/officeart/2005/8/layout/venn2"/>
    <dgm:cxn modelId="{F2B04ED6-9FF6-7B48-99F6-349D1AD6CB06}" type="presOf" srcId="{4D406537-6293-47CE-B486-B0AEDB94932D}" destId="{C0D0A8B5-A185-41DB-890C-C8CA2BDFB2E1}" srcOrd="0" destOrd="0" presId="urn:microsoft.com/office/officeart/2005/8/layout/venn2"/>
    <dgm:cxn modelId="{7BE920DB-D0D0-DE41-8A07-1664B838FB04}" type="presOf" srcId="{71BAF2F7-4DE0-48D8-AEB7-FF8F89EF9473}" destId="{A9030151-35FA-4CB5-BD51-7929BFDB3268}" srcOrd="1"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9C3F1EF2-395B-F04A-9EC9-A223C5D56042}" type="presOf" srcId="{71BAF2F7-4DE0-48D8-AEB7-FF8F89EF9473}" destId="{B72A935A-6CCB-40E1-9CCD-A014E7E16105}" srcOrd="0" destOrd="0" presId="urn:microsoft.com/office/officeart/2005/8/layout/venn2"/>
    <dgm:cxn modelId="{A8741AF0-ED24-5642-8D54-4C766E203B03}" type="presParOf" srcId="{C0D0A8B5-A185-41DB-890C-C8CA2BDFB2E1}" destId="{9170BEA7-6919-4B97-923F-D6FCA2768EE2}" srcOrd="0" destOrd="0" presId="urn:microsoft.com/office/officeart/2005/8/layout/venn2"/>
    <dgm:cxn modelId="{F5949E04-E75E-554F-AE87-51E2CE03E1B3}" type="presParOf" srcId="{9170BEA7-6919-4B97-923F-D6FCA2768EE2}" destId="{EFAEDEF5-1080-4704-AB75-97E6466705AA}" srcOrd="0" destOrd="0" presId="urn:microsoft.com/office/officeart/2005/8/layout/venn2"/>
    <dgm:cxn modelId="{B664CD09-52B8-C544-A616-834CF226265A}" type="presParOf" srcId="{9170BEA7-6919-4B97-923F-D6FCA2768EE2}" destId="{3271426A-D6A1-4540-80FF-0C77F9D9A1CC}" srcOrd="1" destOrd="0" presId="urn:microsoft.com/office/officeart/2005/8/layout/venn2"/>
    <dgm:cxn modelId="{A4A0A8C7-1EBB-5D4D-BB73-01039FF42F21}" type="presParOf" srcId="{C0D0A8B5-A185-41DB-890C-C8CA2BDFB2E1}" destId="{F60BD2B7-886B-4F10-83CE-8E9D1E935488}" srcOrd="1" destOrd="0" presId="urn:microsoft.com/office/officeart/2005/8/layout/venn2"/>
    <dgm:cxn modelId="{630E5DDC-3948-3A49-B5F9-BD5BC8D8C9E6}" type="presParOf" srcId="{F60BD2B7-886B-4F10-83CE-8E9D1E935488}" destId="{B72A935A-6CCB-40E1-9CCD-A014E7E16105}" srcOrd="0" destOrd="0" presId="urn:microsoft.com/office/officeart/2005/8/layout/venn2"/>
    <dgm:cxn modelId="{A574DD21-0C66-2D45-A4C5-10397123508D}" type="presParOf" srcId="{F60BD2B7-886B-4F10-83CE-8E9D1E935488}" destId="{A9030151-35FA-4CB5-BD51-7929BFDB3268}" srcOrd="1" destOrd="0" presId="urn:microsoft.com/office/officeart/2005/8/layout/venn2"/>
    <dgm:cxn modelId="{5F49251C-5769-0F49-A1CE-12CDA77B4682}" type="presParOf" srcId="{C0D0A8B5-A185-41DB-890C-C8CA2BDFB2E1}" destId="{A4D2B882-8ADC-4666-A4D9-3E61288D595A}" srcOrd="2" destOrd="0" presId="urn:microsoft.com/office/officeart/2005/8/layout/venn2"/>
    <dgm:cxn modelId="{5D67D5BE-408A-3341-A879-3648CB3CE5A3}" type="presParOf" srcId="{A4D2B882-8ADC-4666-A4D9-3E61288D595A}" destId="{62A32CA7-E651-4F17-91B4-5375B3DB28B1}" srcOrd="0" destOrd="0" presId="urn:microsoft.com/office/officeart/2005/8/layout/venn2"/>
    <dgm:cxn modelId="{30939525-E472-B34C-9B43-04E32C4652F7}" type="presParOf" srcId="{A4D2B882-8ADC-4666-A4D9-3E61288D595A}" destId="{A3585A47-89F2-44EF-9B0B-BB7DAEE55254}" srcOrd="1" destOrd="0" presId="urn:microsoft.com/office/officeart/2005/8/layout/venn2"/>
    <dgm:cxn modelId="{0A84EF11-3719-4448-8606-4C84F1AE4F4B}" type="presParOf" srcId="{C0D0A8B5-A185-41DB-890C-C8CA2BDFB2E1}" destId="{316C10E9-919D-4049-9AD8-65ABF549BF9B}" srcOrd="3" destOrd="0" presId="urn:microsoft.com/office/officeart/2005/8/layout/venn2"/>
    <dgm:cxn modelId="{EC3F71B0-7AD8-154F-8C9B-EA9A273767F7}" type="presParOf" srcId="{316C10E9-919D-4049-9AD8-65ABF549BF9B}" destId="{5AFAE42E-ECBE-46B6-8D26-3A5020E7A537}" srcOrd="0" destOrd="0" presId="urn:microsoft.com/office/officeart/2005/8/layout/venn2"/>
    <dgm:cxn modelId="{3DDB0A8B-3AD8-D549-9D37-D4C9A1278DF6}"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colorful4" csCatId="colorful" phldr="1"/>
      <dgm:spPr/>
      <dgm:t>
        <a:bodyPr/>
        <a:lstStyle/>
        <a:p>
          <a:endParaRPr lang="en-US"/>
        </a:p>
      </dgm:t>
    </dgm:pt>
    <dgm:pt modelId="{6C5DA8EA-38F8-484B-A9EA-0878CC5A7C88}">
      <dgm:prSet phldrT="[Text]" custT="1"/>
      <dgm:spPr/>
      <dgm:t>
        <a:bodyPr/>
        <a:lstStyle/>
        <a:p>
          <a:r>
            <a:rPr lang="en-US" sz="2000" dirty="0"/>
            <a:t>4</a:t>
          </a:r>
          <a:br>
            <a:rPr lang="en-US" sz="2000" dirty="0"/>
          </a:br>
          <a:r>
            <a:rPr lang="en-US" sz="2000" dirty="0"/>
            <a:t>Reflect</a:t>
          </a:r>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dgm:t>
        <a:bodyPr/>
        <a:lstStyle/>
        <a:p>
          <a:r>
            <a:rPr lang="en-US" sz="2000" dirty="0"/>
            <a:t>3</a:t>
          </a:r>
          <a:br>
            <a:rPr lang="en-US" sz="2000" dirty="0"/>
          </a:br>
          <a:r>
            <a:rPr lang="en-US" sz="2000" dirty="0"/>
            <a:t>Review</a:t>
          </a:r>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dgm:t>
        <a:bodyPr/>
        <a:lstStyle/>
        <a:p>
          <a:br>
            <a:rPr lang="en-US" sz="2000" dirty="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pt>
    <dgm:pt modelId="{9170BEA7-6919-4B97-923F-D6FCA2768EE2}" type="pres">
      <dgm:prSet presAssocID="{4D406537-6293-47CE-B486-B0AEDB94932D}" presName="comp1" presStyleCnt="0"/>
      <dgm:spPr/>
    </dgm:pt>
    <dgm:pt modelId="{EFAEDEF5-1080-4704-AB75-97E6466705AA}" type="pres">
      <dgm:prSet presAssocID="{4D406537-6293-47CE-B486-B0AEDB94932D}" presName="circle1" presStyleLbl="node1" presStyleIdx="0" presStyleCnt="4" custScaleX="96783" custScaleY="103391" custLinFactNeighborX="1609" custLinFactNeighborY="-1592"/>
      <dgm:spPr/>
    </dgm:pt>
    <dgm:pt modelId="{3271426A-D6A1-4540-80FF-0C77F9D9A1CC}" type="pres">
      <dgm:prSet presAssocID="{4D406537-6293-47CE-B486-B0AEDB94932D}" presName="c1text" presStyleLbl="node1" presStyleIdx="0" presStyleCnt="4">
        <dgm:presLayoutVars>
          <dgm:bulletEnabled val="1"/>
        </dgm:presLayoutVars>
      </dgm:prSet>
      <dgm:spPr/>
    </dgm:pt>
    <dgm:pt modelId="{F60BD2B7-886B-4F10-83CE-8E9D1E935488}" type="pres">
      <dgm:prSet presAssocID="{4D406537-6293-47CE-B486-B0AEDB94932D}" presName="comp2" presStyleCnt="0"/>
      <dgm:spPr/>
    </dgm:pt>
    <dgm:pt modelId="{B72A935A-6CCB-40E1-9CCD-A014E7E16105}" type="pres">
      <dgm:prSet presAssocID="{4D406537-6293-47CE-B486-B0AEDB94932D}" presName="circle2" presStyleLbl="node1" presStyleIdx="1" presStyleCnt="4" custScaleX="101165" custScaleY="97111" custLinFactNeighborX="1724" custLinFactNeighborY="-28563"/>
      <dgm:spPr/>
    </dgm:pt>
    <dgm:pt modelId="{A9030151-35FA-4CB5-BD51-7929BFDB3268}" type="pres">
      <dgm:prSet presAssocID="{4D406537-6293-47CE-B486-B0AEDB94932D}" presName="c2text" presStyleLbl="node1" presStyleIdx="1" presStyleCnt="4">
        <dgm:presLayoutVars>
          <dgm:bulletEnabled val="1"/>
        </dgm:presLayoutVars>
      </dgm:prSet>
      <dgm:spPr/>
    </dgm:pt>
    <dgm:pt modelId="{A4D2B882-8ADC-4666-A4D9-3E61288D595A}" type="pres">
      <dgm:prSet presAssocID="{4D406537-6293-47CE-B486-B0AEDB94932D}" presName="comp3" presStyleCnt="0"/>
      <dgm:spPr/>
    </dgm:pt>
    <dgm:pt modelId="{62A32CA7-E651-4F17-91B4-5375B3DB28B1}" type="pres">
      <dgm:prSet presAssocID="{4D406537-6293-47CE-B486-B0AEDB94932D}" presName="circle3" presStyleLbl="node1" presStyleIdx="2" presStyleCnt="4" custScaleX="103108" custScaleY="95204" custLinFactNeighborX="2359" custLinFactNeighborY="-74714"/>
      <dgm:spPr/>
    </dgm:pt>
    <dgm:pt modelId="{A3585A47-89F2-44EF-9B0B-BB7DAEE55254}" type="pres">
      <dgm:prSet presAssocID="{4D406537-6293-47CE-B486-B0AEDB94932D}" presName="c3text" presStyleLbl="node1" presStyleIdx="2" presStyleCnt="4">
        <dgm:presLayoutVars>
          <dgm:bulletEnabled val="1"/>
        </dgm:presLayoutVars>
      </dgm:prSet>
      <dgm:spPr/>
    </dgm:pt>
    <dgm:pt modelId="{316C10E9-919D-4049-9AD8-65ABF549BF9B}" type="pres">
      <dgm:prSet presAssocID="{4D406537-6293-47CE-B486-B0AEDB94932D}" presName="comp4" presStyleCnt="0"/>
      <dgm:spPr/>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pt>
    <dgm:pt modelId="{5A35B2BD-69C3-41CB-A482-0651B4E91765}" type="pres">
      <dgm:prSet presAssocID="{4D406537-6293-47CE-B486-B0AEDB94932D}" presName="c4text" presStyleLbl="node1" presStyleIdx="3" presStyleCnt="4">
        <dgm:presLayoutVars>
          <dgm:bulletEnabled val="1"/>
        </dgm:presLayoutVars>
      </dgm:prSet>
      <dgm:spPr/>
    </dgm:pt>
  </dgm:ptLst>
  <dgm:cxnLst>
    <dgm:cxn modelId="{3B75B50E-51A6-4356-86A2-FBC48E4582CA}" srcId="{4D406537-6293-47CE-B486-B0AEDB94932D}" destId="{6C5DA8EA-38F8-484B-A9EA-0878CC5A7C88}" srcOrd="0" destOrd="0" parTransId="{6DC63133-F5B4-4552-B6C9-30DEDE67F6CD}" sibTransId="{FB88E7C7-902E-45BC-8EB5-F9DDD9CEC79F}"/>
    <dgm:cxn modelId="{DB37101F-AA7E-DD42-A24F-278D82FFF07C}" type="presOf" srcId="{4E9E01B0-C08A-4B0C-9BEF-7F1764501329}" destId="{5AFAE42E-ECBE-46B6-8D26-3A5020E7A537}" srcOrd="0" destOrd="0" presId="urn:microsoft.com/office/officeart/2005/8/layout/venn2"/>
    <dgm:cxn modelId="{4B44BE62-DC0C-C74A-8770-AD2EBDC2AE1A}" type="presOf" srcId="{546B4BC6-1079-4736-9FD8-83EAAF962FBA}" destId="{A3585A47-89F2-44EF-9B0B-BB7DAEE55254}" srcOrd="1" destOrd="0" presId="urn:microsoft.com/office/officeart/2005/8/layout/venn2"/>
    <dgm:cxn modelId="{D652A175-D8D2-4F78-893F-9A48A6758D33}" srcId="{4D406537-6293-47CE-B486-B0AEDB94932D}" destId="{71BAF2F7-4DE0-48D8-AEB7-FF8F89EF9473}" srcOrd="1" destOrd="0" parTransId="{3A5B7CAE-2039-4AF4-99E6-22354C2D8FCD}" sibTransId="{B6C8B5B7-C1FC-4B32-BC0D-C53E9F4E784A}"/>
    <dgm:cxn modelId="{7DCF4856-846C-EB41-867A-67C6CED4CB0E}" type="presOf" srcId="{546B4BC6-1079-4736-9FD8-83EAAF962FBA}" destId="{62A32CA7-E651-4F17-91B4-5375B3DB28B1}"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E43E708F-027A-B442-A5F3-507BC1D8E404}" type="presOf" srcId="{6C5DA8EA-38F8-484B-A9EA-0878CC5A7C88}" destId="{3271426A-D6A1-4540-80FF-0C77F9D9A1CC}" srcOrd="1" destOrd="0" presId="urn:microsoft.com/office/officeart/2005/8/layout/venn2"/>
    <dgm:cxn modelId="{4C3EB8B2-92F1-D84B-B996-759C0219B29C}" type="presOf" srcId="{6C5DA8EA-38F8-484B-A9EA-0878CC5A7C88}" destId="{EFAEDEF5-1080-4704-AB75-97E6466705AA}" srcOrd="0" destOrd="0" presId="urn:microsoft.com/office/officeart/2005/8/layout/venn2"/>
    <dgm:cxn modelId="{0F755BC0-6E17-B145-BC49-BF7CC959506C}" type="presOf" srcId="{4E9E01B0-C08A-4B0C-9BEF-7F1764501329}" destId="{5A35B2BD-69C3-41CB-A482-0651B4E91765}" srcOrd="1" destOrd="0" presId="urn:microsoft.com/office/officeart/2005/8/layout/venn2"/>
    <dgm:cxn modelId="{F2B04ED6-9FF6-7B48-99F6-349D1AD6CB06}" type="presOf" srcId="{4D406537-6293-47CE-B486-B0AEDB94932D}" destId="{C0D0A8B5-A185-41DB-890C-C8CA2BDFB2E1}" srcOrd="0" destOrd="0" presId="urn:microsoft.com/office/officeart/2005/8/layout/venn2"/>
    <dgm:cxn modelId="{7BE920DB-D0D0-DE41-8A07-1664B838FB04}" type="presOf" srcId="{71BAF2F7-4DE0-48D8-AEB7-FF8F89EF9473}" destId="{A9030151-35FA-4CB5-BD51-7929BFDB3268}" srcOrd="1"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9C3F1EF2-395B-F04A-9EC9-A223C5D56042}" type="presOf" srcId="{71BAF2F7-4DE0-48D8-AEB7-FF8F89EF9473}" destId="{B72A935A-6CCB-40E1-9CCD-A014E7E16105}" srcOrd="0" destOrd="0" presId="urn:microsoft.com/office/officeart/2005/8/layout/venn2"/>
    <dgm:cxn modelId="{A8741AF0-ED24-5642-8D54-4C766E203B03}" type="presParOf" srcId="{C0D0A8B5-A185-41DB-890C-C8CA2BDFB2E1}" destId="{9170BEA7-6919-4B97-923F-D6FCA2768EE2}" srcOrd="0" destOrd="0" presId="urn:microsoft.com/office/officeart/2005/8/layout/venn2"/>
    <dgm:cxn modelId="{F5949E04-E75E-554F-AE87-51E2CE03E1B3}" type="presParOf" srcId="{9170BEA7-6919-4B97-923F-D6FCA2768EE2}" destId="{EFAEDEF5-1080-4704-AB75-97E6466705AA}" srcOrd="0" destOrd="0" presId="urn:microsoft.com/office/officeart/2005/8/layout/venn2"/>
    <dgm:cxn modelId="{B664CD09-52B8-C544-A616-834CF226265A}" type="presParOf" srcId="{9170BEA7-6919-4B97-923F-D6FCA2768EE2}" destId="{3271426A-D6A1-4540-80FF-0C77F9D9A1CC}" srcOrd="1" destOrd="0" presId="urn:microsoft.com/office/officeart/2005/8/layout/venn2"/>
    <dgm:cxn modelId="{A4A0A8C7-1EBB-5D4D-BB73-01039FF42F21}" type="presParOf" srcId="{C0D0A8B5-A185-41DB-890C-C8CA2BDFB2E1}" destId="{F60BD2B7-886B-4F10-83CE-8E9D1E935488}" srcOrd="1" destOrd="0" presId="urn:microsoft.com/office/officeart/2005/8/layout/venn2"/>
    <dgm:cxn modelId="{630E5DDC-3948-3A49-B5F9-BD5BC8D8C9E6}" type="presParOf" srcId="{F60BD2B7-886B-4F10-83CE-8E9D1E935488}" destId="{B72A935A-6CCB-40E1-9CCD-A014E7E16105}" srcOrd="0" destOrd="0" presId="urn:microsoft.com/office/officeart/2005/8/layout/venn2"/>
    <dgm:cxn modelId="{A574DD21-0C66-2D45-A4C5-10397123508D}" type="presParOf" srcId="{F60BD2B7-886B-4F10-83CE-8E9D1E935488}" destId="{A9030151-35FA-4CB5-BD51-7929BFDB3268}" srcOrd="1" destOrd="0" presId="urn:microsoft.com/office/officeart/2005/8/layout/venn2"/>
    <dgm:cxn modelId="{5F49251C-5769-0F49-A1CE-12CDA77B4682}" type="presParOf" srcId="{C0D0A8B5-A185-41DB-890C-C8CA2BDFB2E1}" destId="{A4D2B882-8ADC-4666-A4D9-3E61288D595A}" srcOrd="2" destOrd="0" presId="urn:microsoft.com/office/officeart/2005/8/layout/venn2"/>
    <dgm:cxn modelId="{5D67D5BE-408A-3341-A879-3648CB3CE5A3}" type="presParOf" srcId="{A4D2B882-8ADC-4666-A4D9-3E61288D595A}" destId="{62A32CA7-E651-4F17-91B4-5375B3DB28B1}" srcOrd="0" destOrd="0" presId="urn:microsoft.com/office/officeart/2005/8/layout/venn2"/>
    <dgm:cxn modelId="{30939525-E472-B34C-9B43-04E32C4652F7}" type="presParOf" srcId="{A4D2B882-8ADC-4666-A4D9-3E61288D595A}" destId="{A3585A47-89F2-44EF-9B0B-BB7DAEE55254}" srcOrd="1" destOrd="0" presId="urn:microsoft.com/office/officeart/2005/8/layout/venn2"/>
    <dgm:cxn modelId="{0A84EF11-3719-4448-8606-4C84F1AE4F4B}" type="presParOf" srcId="{C0D0A8B5-A185-41DB-890C-C8CA2BDFB2E1}" destId="{316C10E9-919D-4049-9AD8-65ABF549BF9B}" srcOrd="3" destOrd="0" presId="urn:microsoft.com/office/officeart/2005/8/layout/venn2"/>
    <dgm:cxn modelId="{EC3F71B0-7AD8-154F-8C9B-EA9A273767F7}" type="presParOf" srcId="{316C10E9-919D-4049-9AD8-65ABF549BF9B}" destId="{5AFAE42E-ECBE-46B6-8D26-3A5020E7A537}" srcOrd="0" destOrd="0" presId="urn:microsoft.com/office/officeart/2005/8/layout/venn2"/>
    <dgm:cxn modelId="{3DDB0A8B-3AD8-D549-9D37-D4C9A1278DF6}"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colorful4" csCatId="colorful" phldr="1"/>
      <dgm:spPr/>
      <dgm:t>
        <a:bodyPr/>
        <a:lstStyle/>
        <a:p>
          <a:endParaRPr lang="en-US"/>
        </a:p>
      </dgm:t>
    </dgm:pt>
    <dgm:pt modelId="{6C5DA8EA-38F8-484B-A9EA-0878CC5A7C88}">
      <dgm:prSet phldrT="[Text]" custT="1"/>
      <dgm:spPr/>
      <dgm:t>
        <a:bodyPr/>
        <a:lstStyle/>
        <a:p>
          <a:r>
            <a:rPr lang="en-US" sz="2000" dirty="0"/>
            <a:t>4</a:t>
          </a:r>
          <a:br>
            <a:rPr lang="en-US" sz="2000" dirty="0"/>
          </a:br>
          <a:r>
            <a:rPr lang="en-US" sz="2000" dirty="0"/>
            <a:t>Reflect</a:t>
          </a:r>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dgm:t>
        <a:bodyPr/>
        <a:lstStyle/>
        <a:p>
          <a:r>
            <a:rPr lang="en-US" sz="2000" dirty="0"/>
            <a:t>3</a:t>
          </a:r>
          <a:br>
            <a:rPr lang="en-US" sz="2000" dirty="0"/>
          </a:br>
          <a:r>
            <a:rPr lang="en-US" sz="2000" dirty="0"/>
            <a:t>Review</a:t>
          </a:r>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dgm:t>
        <a:bodyPr/>
        <a:lstStyle/>
        <a:p>
          <a:br>
            <a:rPr lang="en-US" sz="2000" dirty="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pt>
    <dgm:pt modelId="{9170BEA7-6919-4B97-923F-D6FCA2768EE2}" type="pres">
      <dgm:prSet presAssocID="{4D406537-6293-47CE-B486-B0AEDB94932D}" presName="comp1" presStyleCnt="0"/>
      <dgm:spPr/>
    </dgm:pt>
    <dgm:pt modelId="{EFAEDEF5-1080-4704-AB75-97E6466705AA}" type="pres">
      <dgm:prSet presAssocID="{4D406537-6293-47CE-B486-B0AEDB94932D}" presName="circle1" presStyleLbl="node1" presStyleIdx="0" presStyleCnt="4" custScaleX="96783" custScaleY="103391" custLinFactNeighborX="1609" custLinFactNeighborY="-1592"/>
      <dgm:spPr/>
    </dgm:pt>
    <dgm:pt modelId="{3271426A-D6A1-4540-80FF-0C77F9D9A1CC}" type="pres">
      <dgm:prSet presAssocID="{4D406537-6293-47CE-B486-B0AEDB94932D}" presName="c1text" presStyleLbl="node1" presStyleIdx="0" presStyleCnt="4">
        <dgm:presLayoutVars>
          <dgm:bulletEnabled val="1"/>
        </dgm:presLayoutVars>
      </dgm:prSet>
      <dgm:spPr/>
    </dgm:pt>
    <dgm:pt modelId="{F60BD2B7-886B-4F10-83CE-8E9D1E935488}" type="pres">
      <dgm:prSet presAssocID="{4D406537-6293-47CE-B486-B0AEDB94932D}" presName="comp2" presStyleCnt="0"/>
      <dgm:spPr/>
    </dgm:pt>
    <dgm:pt modelId="{B72A935A-6CCB-40E1-9CCD-A014E7E16105}" type="pres">
      <dgm:prSet presAssocID="{4D406537-6293-47CE-B486-B0AEDB94932D}" presName="circle2" presStyleLbl="node1" presStyleIdx="1" presStyleCnt="4" custScaleX="101165" custScaleY="97111" custLinFactNeighborX="1724" custLinFactNeighborY="-28563"/>
      <dgm:spPr/>
    </dgm:pt>
    <dgm:pt modelId="{A9030151-35FA-4CB5-BD51-7929BFDB3268}" type="pres">
      <dgm:prSet presAssocID="{4D406537-6293-47CE-B486-B0AEDB94932D}" presName="c2text" presStyleLbl="node1" presStyleIdx="1" presStyleCnt="4">
        <dgm:presLayoutVars>
          <dgm:bulletEnabled val="1"/>
        </dgm:presLayoutVars>
      </dgm:prSet>
      <dgm:spPr/>
    </dgm:pt>
    <dgm:pt modelId="{A4D2B882-8ADC-4666-A4D9-3E61288D595A}" type="pres">
      <dgm:prSet presAssocID="{4D406537-6293-47CE-B486-B0AEDB94932D}" presName="comp3" presStyleCnt="0"/>
      <dgm:spPr/>
    </dgm:pt>
    <dgm:pt modelId="{62A32CA7-E651-4F17-91B4-5375B3DB28B1}" type="pres">
      <dgm:prSet presAssocID="{4D406537-6293-47CE-B486-B0AEDB94932D}" presName="circle3" presStyleLbl="node1" presStyleIdx="2" presStyleCnt="4" custScaleX="103108" custScaleY="95204" custLinFactNeighborX="2359" custLinFactNeighborY="-74714"/>
      <dgm:spPr/>
    </dgm:pt>
    <dgm:pt modelId="{A3585A47-89F2-44EF-9B0B-BB7DAEE55254}" type="pres">
      <dgm:prSet presAssocID="{4D406537-6293-47CE-B486-B0AEDB94932D}" presName="c3text" presStyleLbl="node1" presStyleIdx="2" presStyleCnt="4">
        <dgm:presLayoutVars>
          <dgm:bulletEnabled val="1"/>
        </dgm:presLayoutVars>
      </dgm:prSet>
      <dgm:spPr/>
    </dgm:pt>
    <dgm:pt modelId="{316C10E9-919D-4049-9AD8-65ABF549BF9B}" type="pres">
      <dgm:prSet presAssocID="{4D406537-6293-47CE-B486-B0AEDB94932D}" presName="comp4" presStyleCnt="0"/>
      <dgm:spPr/>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pt>
    <dgm:pt modelId="{5A35B2BD-69C3-41CB-A482-0651B4E91765}" type="pres">
      <dgm:prSet presAssocID="{4D406537-6293-47CE-B486-B0AEDB94932D}" presName="c4text" presStyleLbl="node1" presStyleIdx="3" presStyleCnt="4">
        <dgm:presLayoutVars>
          <dgm:bulletEnabled val="1"/>
        </dgm:presLayoutVars>
      </dgm:prSet>
      <dgm:spPr/>
    </dgm:pt>
  </dgm:ptLst>
  <dgm:cxnLst>
    <dgm:cxn modelId="{3B75B50E-51A6-4356-86A2-FBC48E4582CA}" srcId="{4D406537-6293-47CE-B486-B0AEDB94932D}" destId="{6C5DA8EA-38F8-484B-A9EA-0878CC5A7C88}" srcOrd="0" destOrd="0" parTransId="{6DC63133-F5B4-4552-B6C9-30DEDE67F6CD}" sibTransId="{FB88E7C7-902E-45BC-8EB5-F9DDD9CEC79F}"/>
    <dgm:cxn modelId="{DB37101F-AA7E-DD42-A24F-278D82FFF07C}" type="presOf" srcId="{4E9E01B0-C08A-4B0C-9BEF-7F1764501329}" destId="{5AFAE42E-ECBE-46B6-8D26-3A5020E7A537}" srcOrd="0" destOrd="0" presId="urn:microsoft.com/office/officeart/2005/8/layout/venn2"/>
    <dgm:cxn modelId="{4B44BE62-DC0C-C74A-8770-AD2EBDC2AE1A}" type="presOf" srcId="{546B4BC6-1079-4736-9FD8-83EAAF962FBA}" destId="{A3585A47-89F2-44EF-9B0B-BB7DAEE55254}" srcOrd="1" destOrd="0" presId="urn:microsoft.com/office/officeart/2005/8/layout/venn2"/>
    <dgm:cxn modelId="{D652A175-D8D2-4F78-893F-9A48A6758D33}" srcId="{4D406537-6293-47CE-B486-B0AEDB94932D}" destId="{71BAF2F7-4DE0-48D8-AEB7-FF8F89EF9473}" srcOrd="1" destOrd="0" parTransId="{3A5B7CAE-2039-4AF4-99E6-22354C2D8FCD}" sibTransId="{B6C8B5B7-C1FC-4B32-BC0D-C53E9F4E784A}"/>
    <dgm:cxn modelId="{7DCF4856-846C-EB41-867A-67C6CED4CB0E}" type="presOf" srcId="{546B4BC6-1079-4736-9FD8-83EAAF962FBA}" destId="{62A32CA7-E651-4F17-91B4-5375B3DB28B1}"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E43E708F-027A-B442-A5F3-507BC1D8E404}" type="presOf" srcId="{6C5DA8EA-38F8-484B-A9EA-0878CC5A7C88}" destId="{3271426A-D6A1-4540-80FF-0C77F9D9A1CC}" srcOrd="1" destOrd="0" presId="urn:microsoft.com/office/officeart/2005/8/layout/venn2"/>
    <dgm:cxn modelId="{4C3EB8B2-92F1-D84B-B996-759C0219B29C}" type="presOf" srcId="{6C5DA8EA-38F8-484B-A9EA-0878CC5A7C88}" destId="{EFAEDEF5-1080-4704-AB75-97E6466705AA}" srcOrd="0" destOrd="0" presId="urn:microsoft.com/office/officeart/2005/8/layout/venn2"/>
    <dgm:cxn modelId="{0F755BC0-6E17-B145-BC49-BF7CC959506C}" type="presOf" srcId="{4E9E01B0-C08A-4B0C-9BEF-7F1764501329}" destId="{5A35B2BD-69C3-41CB-A482-0651B4E91765}" srcOrd="1" destOrd="0" presId="urn:microsoft.com/office/officeart/2005/8/layout/venn2"/>
    <dgm:cxn modelId="{F2B04ED6-9FF6-7B48-99F6-349D1AD6CB06}" type="presOf" srcId="{4D406537-6293-47CE-B486-B0AEDB94932D}" destId="{C0D0A8B5-A185-41DB-890C-C8CA2BDFB2E1}" srcOrd="0" destOrd="0" presId="urn:microsoft.com/office/officeart/2005/8/layout/venn2"/>
    <dgm:cxn modelId="{7BE920DB-D0D0-DE41-8A07-1664B838FB04}" type="presOf" srcId="{71BAF2F7-4DE0-48D8-AEB7-FF8F89EF9473}" destId="{A9030151-35FA-4CB5-BD51-7929BFDB3268}" srcOrd="1"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9C3F1EF2-395B-F04A-9EC9-A223C5D56042}" type="presOf" srcId="{71BAF2F7-4DE0-48D8-AEB7-FF8F89EF9473}" destId="{B72A935A-6CCB-40E1-9CCD-A014E7E16105}" srcOrd="0" destOrd="0" presId="urn:microsoft.com/office/officeart/2005/8/layout/venn2"/>
    <dgm:cxn modelId="{A8741AF0-ED24-5642-8D54-4C766E203B03}" type="presParOf" srcId="{C0D0A8B5-A185-41DB-890C-C8CA2BDFB2E1}" destId="{9170BEA7-6919-4B97-923F-D6FCA2768EE2}" srcOrd="0" destOrd="0" presId="urn:microsoft.com/office/officeart/2005/8/layout/venn2"/>
    <dgm:cxn modelId="{F5949E04-E75E-554F-AE87-51E2CE03E1B3}" type="presParOf" srcId="{9170BEA7-6919-4B97-923F-D6FCA2768EE2}" destId="{EFAEDEF5-1080-4704-AB75-97E6466705AA}" srcOrd="0" destOrd="0" presId="urn:microsoft.com/office/officeart/2005/8/layout/venn2"/>
    <dgm:cxn modelId="{B664CD09-52B8-C544-A616-834CF226265A}" type="presParOf" srcId="{9170BEA7-6919-4B97-923F-D6FCA2768EE2}" destId="{3271426A-D6A1-4540-80FF-0C77F9D9A1CC}" srcOrd="1" destOrd="0" presId="urn:microsoft.com/office/officeart/2005/8/layout/venn2"/>
    <dgm:cxn modelId="{A4A0A8C7-1EBB-5D4D-BB73-01039FF42F21}" type="presParOf" srcId="{C0D0A8B5-A185-41DB-890C-C8CA2BDFB2E1}" destId="{F60BD2B7-886B-4F10-83CE-8E9D1E935488}" srcOrd="1" destOrd="0" presId="urn:microsoft.com/office/officeart/2005/8/layout/venn2"/>
    <dgm:cxn modelId="{630E5DDC-3948-3A49-B5F9-BD5BC8D8C9E6}" type="presParOf" srcId="{F60BD2B7-886B-4F10-83CE-8E9D1E935488}" destId="{B72A935A-6CCB-40E1-9CCD-A014E7E16105}" srcOrd="0" destOrd="0" presId="urn:microsoft.com/office/officeart/2005/8/layout/venn2"/>
    <dgm:cxn modelId="{A574DD21-0C66-2D45-A4C5-10397123508D}" type="presParOf" srcId="{F60BD2B7-886B-4F10-83CE-8E9D1E935488}" destId="{A9030151-35FA-4CB5-BD51-7929BFDB3268}" srcOrd="1" destOrd="0" presId="urn:microsoft.com/office/officeart/2005/8/layout/venn2"/>
    <dgm:cxn modelId="{5F49251C-5769-0F49-A1CE-12CDA77B4682}" type="presParOf" srcId="{C0D0A8B5-A185-41DB-890C-C8CA2BDFB2E1}" destId="{A4D2B882-8ADC-4666-A4D9-3E61288D595A}" srcOrd="2" destOrd="0" presId="urn:microsoft.com/office/officeart/2005/8/layout/venn2"/>
    <dgm:cxn modelId="{5D67D5BE-408A-3341-A879-3648CB3CE5A3}" type="presParOf" srcId="{A4D2B882-8ADC-4666-A4D9-3E61288D595A}" destId="{62A32CA7-E651-4F17-91B4-5375B3DB28B1}" srcOrd="0" destOrd="0" presId="urn:microsoft.com/office/officeart/2005/8/layout/venn2"/>
    <dgm:cxn modelId="{30939525-E472-B34C-9B43-04E32C4652F7}" type="presParOf" srcId="{A4D2B882-8ADC-4666-A4D9-3E61288D595A}" destId="{A3585A47-89F2-44EF-9B0B-BB7DAEE55254}" srcOrd="1" destOrd="0" presId="urn:microsoft.com/office/officeart/2005/8/layout/venn2"/>
    <dgm:cxn modelId="{0A84EF11-3719-4448-8606-4C84F1AE4F4B}" type="presParOf" srcId="{C0D0A8B5-A185-41DB-890C-C8CA2BDFB2E1}" destId="{316C10E9-919D-4049-9AD8-65ABF549BF9B}" srcOrd="3" destOrd="0" presId="urn:microsoft.com/office/officeart/2005/8/layout/venn2"/>
    <dgm:cxn modelId="{EC3F71B0-7AD8-154F-8C9B-EA9A273767F7}" type="presParOf" srcId="{316C10E9-919D-4049-9AD8-65ABF549BF9B}" destId="{5AFAE42E-ECBE-46B6-8D26-3A5020E7A537}" srcOrd="0" destOrd="0" presId="urn:microsoft.com/office/officeart/2005/8/layout/venn2"/>
    <dgm:cxn modelId="{3DDB0A8B-3AD8-D549-9D37-D4C9A1278DF6}"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colorful4" csCatId="colorful" phldr="1"/>
      <dgm:spPr/>
      <dgm:t>
        <a:bodyPr/>
        <a:lstStyle/>
        <a:p>
          <a:endParaRPr lang="en-US"/>
        </a:p>
      </dgm:t>
    </dgm:pt>
    <dgm:pt modelId="{6C5DA8EA-38F8-484B-A9EA-0878CC5A7C88}">
      <dgm:prSet phldrT="[Text]" custT="1"/>
      <dgm:spPr/>
      <dgm:t>
        <a:bodyPr/>
        <a:lstStyle/>
        <a:p>
          <a:r>
            <a:rPr lang="en-US" sz="2000" dirty="0"/>
            <a:t>4</a:t>
          </a:r>
          <a:br>
            <a:rPr lang="en-US" sz="2000" dirty="0"/>
          </a:br>
          <a:r>
            <a:rPr lang="en-US" sz="2000" dirty="0"/>
            <a:t>Reflect</a:t>
          </a:r>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dgm:t>
        <a:bodyPr/>
        <a:lstStyle/>
        <a:p>
          <a:r>
            <a:rPr lang="en-US" sz="2000" dirty="0"/>
            <a:t>3</a:t>
          </a:r>
          <a:br>
            <a:rPr lang="en-US" sz="2000" dirty="0"/>
          </a:br>
          <a:r>
            <a:rPr lang="en-US" sz="2000" dirty="0"/>
            <a:t>Review</a:t>
          </a:r>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dgm:t>
        <a:bodyPr/>
        <a:lstStyle/>
        <a:p>
          <a:br>
            <a:rPr lang="en-US" sz="2000" dirty="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pt>
    <dgm:pt modelId="{9170BEA7-6919-4B97-923F-D6FCA2768EE2}" type="pres">
      <dgm:prSet presAssocID="{4D406537-6293-47CE-B486-B0AEDB94932D}" presName="comp1" presStyleCnt="0"/>
      <dgm:spPr/>
    </dgm:pt>
    <dgm:pt modelId="{EFAEDEF5-1080-4704-AB75-97E6466705AA}" type="pres">
      <dgm:prSet presAssocID="{4D406537-6293-47CE-B486-B0AEDB94932D}" presName="circle1" presStyleLbl="node1" presStyleIdx="0" presStyleCnt="4" custScaleX="96783" custScaleY="103391" custLinFactNeighborX="1609" custLinFactNeighborY="-1592"/>
      <dgm:spPr/>
    </dgm:pt>
    <dgm:pt modelId="{3271426A-D6A1-4540-80FF-0C77F9D9A1CC}" type="pres">
      <dgm:prSet presAssocID="{4D406537-6293-47CE-B486-B0AEDB94932D}" presName="c1text" presStyleLbl="node1" presStyleIdx="0" presStyleCnt="4">
        <dgm:presLayoutVars>
          <dgm:bulletEnabled val="1"/>
        </dgm:presLayoutVars>
      </dgm:prSet>
      <dgm:spPr/>
    </dgm:pt>
    <dgm:pt modelId="{F60BD2B7-886B-4F10-83CE-8E9D1E935488}" type="pres">
      <dgm:prSet presAssocID="{4D406537-6293-47CE-B486-B0AEDB94932D}" presName="comp2" presStyleCnt="0"/>
      <dgm:spPr/>
    </dgm:pt>
    <dgm:pt modelId="{B72A935A-6CCB-40E1-9CCD-A014E7E16105}" type="pres">
      <dgm:prSet presAssocID="{4D406537-6293-47CE-B486-B0AEDB94932D}" presName="circle2" presStyleLbl="node1" presStyleIdx="1" presStyleCnt="4" custScaleX="101165" custScaleY="97111" custLinFactNeighborX="1724" custLinFactNeighborY="-28563"/>
      <dgm:spPr/>
    </dgm:pt>
    <dgm:pt modelId="{A9030151-35FA-4CB5-BD51-7929BFDB3268}" type="pres">
      <dgm:prSet presAssocID="{4D406537-6293-47CE-B486-B0AEDB94932D}" presName="c2text" presStyleLbl="node1" presStyleIdx="1" presStyleCnt="4">
        <dgm:presLayoutVars>
          <dgm:bulletEnabled val="1"/>
        </dgm:presLayoutVars>
      </dgm:prSet>
      <dgm:spPr/>
    </dgm:pt>
    <dgm:pt modelId="{A4D2B882-8ADC-4666-A4D9-3E61288D595A}" type="pres">
      <dgm:prSet presAssocID="{4D406537-6293-47CE-B486-B0AEDB94932D}" presName="comp3" presStyleCnt="0"/>
      <dgm:spPr/>
    </dgm:pt>
    <dgm:pt modelId="{62A32CA7-E651-4F17-91B4-5375B3DB28B1}" type="pres">
      <dgm:prSet presAssocID="{4D406537-6293-47CE-B486-B0AEDB94932D}" presName="circle3" presStyleLbl="node1" presStyleIdx="2" presStyleCnt="4" custScaleX="103108" custScaleY="95204" custLinFactNeighborX="2359" custLinFactNeighborY="-74714"/>
      <dgm:spPr/>
    </dgm:pt>
    <dgm:pt modelId="{A3585A47-89F2-44EF-9B0B-BB7DAEE55254}" type="pres">
      <dgm:prSet presAssocID="{4D406537-6293-47CE-B486-B0AEDB94932D}" presName="c3text" presStyleLbl="node1" presStyleIdx="2" presStyleCnt="4">
        <dgm:presLayoutVars>
          <dgm:bulletEnabled val="1"/>
        </dgm:presLayoutVars>
      </dgm:prSet>
      <dgm:spPr/>
    </dgm:pt>
    <dgm:pt modelId="{316C10E9-919D-4049-9AD8-65ABF549BF9B}" type="pres">
      <dgm:prSet presAssocID="{4D406537-6293-47CE-B486-B0AEDB94932D}" presName="comp4" presStyleCnt="0"/>
      <dgm:spPr/>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pt>
    <dgm:pt modelId="{5A35B2BD-69C3-41CB-A482-0651B4E91765}" type="pres">
      <dgm:prSet presAssocID="{4D406537-6293-47CE-B486-B0AEDB94932D}" presName="c4text" presStyleLbl="node1" presStyleIdx="3" presStyleCnt="4">
        <dgm:presLayoutVars>
          <dgm:bulletEnabled val="1"/>
        </dgm:presLayoutVars>
      </dgm:prSet>
      <dgm:spPr/>
    </dgm:pt>
  </dgm:ptLst>
  <dgm:cxnLst>
    <dgm:cxn modelId="{3B75B50E-51A6-4356-86A2-FBC48E4582CA}" srcId="{4D406537-6293-47CE-B486-B0AEDB94932D}" destId="{6C5DA8EA-38F8-484B-A9EA-0878CC5A7C88}" srcOrd="0" destOrd="0" parTransId="{6DC63133-F5B4-4552-B6C9-30DEDE67F6CD}" sibTransId="{FB88E7C7-902E-45BC-8EB5-F9DDD9CEC79F}"/>
    <dgm:cxn modelId="{DB37101F-AA7E-DD42-A24F-278D82FFF07C}" type="presOf" srcId="{4E9E01B0-C08A-4B0C-9BEF-7F1764501329}" destId="{5AFAE42E-ECBE-46B6-8D26-3A5020E7A537}" srcOrd="0" destOrd="0" presId="urn:microsoft.com/office/officeart/2005/8/layout/venn2"/>
    <dgm:cxn modelId="{4B44BE62-DC0C-C74A-8770-AD2EBDC2AE1A}" type="presOf" srcId="{546B4BC6-1079-4736-9FD8-83EAAF962FBA}" destId="{A3585A47-89F2-44EF-9B0B-BB7DAEE55254}" srcOrd="1" destOrd="0" presId="urn:microsoft.com/office/officeart/2005/8/layout/venn2"/>
    <dgm:cxn modelId="{D652A175-D8D2-4F78-893F-9A48A6758D33}" srcId="{4D406537-6293-47CE-B486-B0AEDB94932D}" destId="{71BAF2F7-4DE0-48D8-AEB7-FF8F89EF9473}" srcOrd="1" destOrd="0" parTransId="{3A5B7CAE-2039-4AF4-99E6-22354C2D8FCD}" sibTransId="{B6C8B5B7-C1FC-4B32-BC0D-C53E9F4E784A}"/>
    <dgm:cxn modelId="{7DCF4856-846C-EB41-867A-67C6CED4CB0E}" type="presOf" srcId="{546B4BC6-1079-4736-9FD8-83EAAF962FBA}" destId="{62A32CA7-E651-4F17-91B4-5375B3DB28B1}"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E43E708F-027A-B442-A5F3-507BC1D8E404}" type="presOf" srcId="{6C5DA8EA-38F8-484B-A9EA-0878CC5A7C88}" destId="{3271426A-D6A1-4540-80FF-0C77F9D9A1CC}" srcOrd="1" destOrd="0" presId="urn:microsoft.com/office/officeart/2005/8/layout/venn2"/>
    <dgm:cxn modelId="{4C3EB8B2-92F1-D84B-B996-759C0219B29C}" type="presOf" srcId="{6C5DA8EA-38F8-484B-A9EA-0878CC5A7C88}" destId="{EFAEDEF5-1080-4704-AB75-97E6466705AA}" srcOrd="0" destOrd="0" presId="urn:microsoft.com/office/officeart/2005/8/layout/venn2"/>
    <dgm:cxn modelId="{0F755BC0-6E17-B145-BC49-BF7CC959506C}" type="presOf" srcId="{4E9E01B0-C08A-4B0C-9BEF-7F1764501329}" destId="{5A35B2BD-69C3-41CB-A482-0651B4E91765}" srcOrd="1" destOrd="0" presId="urn:microsoft.com/office/officeart/2005/8/layout/venn2"/>
    <dgm:cxn modelId="{F2B04ED6-9FF6-7B48-99F6-349D1AD6CB06}" type="presOf" srcId="{4D406537-6293-47CE-B486-B0AEDB94932D}" destId="{C0D0A8B5-A185-41DB-890C-C8CA2BDFB2E1}" srcOrd="0" destOrd="0" presId="urn:microsoft.com/office/officeart/2005/8/layout/venn2"/>
    <dgm:cxn modelId="{7BE920DB-D0D0-DE41-8A07-1664B838FB04}" type="presOf" srcId="{71BAF2F7-4DE0-48D8-AEB7-FF8F89EF9473}" destId="{A9030151-35FA-4CB5-BD51-7929BFDB3268}" srcOrd="1"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9C3F1EF2-395B-F04A-9EC9-A223C5D56042}" type="presOf" srcId="{71BAF2F7-4DE0-48D8-AEB7-FF8F89EF9473}" destId="{B72A935A-6CCB-40E1-9CCD-A014E7E16105}" srcOrd="0" destOrd="0" presId="urn:microsoft.com/office/officeart/2005/8/layout/venn2"/>
    <dgm:cxn modelId="{A8741AF0-ED24-5642-8D54-4C766E203B03}" type="presParOf" srcId="{C0D0A8B5-A185-41DB-890C-C8CA2BDFB2E1}" destId="{9170BEA7-6919-4B97-923F-D6FCA2768EE2}" srcOrd="0" destOrd="0" presId="urn:microsoft.com/office/officeart/2005/8/layout/venn2"/>
    <dgm:cxn modelId="{F5949E04-E75E-554F-AE87-51E2CE03E1B3}" type="presParOf" srcId="{9170BEA7-6919-4B97-923F-D6FCA2768EE2}" destId="{EFAEDEF5-1080-4704-AB75-97E6466705AA}" srcOrd="0" destOrd="0" presId="urn:microsoft.com/office/officeart/2005/8/layout/venn2"/>
    <dgm:cxn modelId="{B664CD09-52B8-C544-A616-834CF226265A}" type="presParOf" srcId="{9170BEA7-6919-4B97-923F-D6FCA2768EE2}" destId="{3271426A-D6A1-4540-80FF-0C77F9D9A1CC}" srcOrd="1" destOrd="0" presId="urn:microsoft.com/office/officeart/2005/8/layout/venn2"/>
    <dgm:cxn modelId="{A4A0A8C7-1EBB-5D4D-BB73-01039FF42F21}" type="presParOf" srcId="{C0D0A8B5-A185-41DB-890C-C8CA2BDFB2E1}" destId="{F60BD2B7-886B-4F10-83CE-8E9D1E935488}" srcOrd="1" destOrd="0" presId="urn:microsoft.com/office/officeart/2005/8/layout/venn2"/>
    <dgm:cxn modelId="{630E5DDC-3948-3A49-B5F9-BD5BC8D8C9E6}" type="presParOf" srcId="{F60BD2B7-886B-4F10-83CE-8E9D1E935488}" destId="{B72A935A-6CCB-40E1-9CCD-A014E7E16105}" srcOrd="0" destOrd="0" presId="urn:microsoft.com/office/officeart/2005/8/layout/venn2"/>
    <dgm:cxn modelId="{A574DD21-0C66-2D45-A4C5-10397123508D}" type="presParOf" srcId="{F60BD2B7-886B-4F10-83CE-8E9D1E935488}" destId="{A9030151-35FA-4CB5-BD51-7929BFDB3268}" srcOrd="1" destOrd="0" presId="urn:microsoft.com/office/officeart/2005/8/layout/venn2"/>
    <dgm:cxn modelId="{5F49251C-5769-0F49-A1CE-12CDA77B4682}" type="presParOf" srcId="{C0D0A8B5-A185-41DB-890C-C8CA2BDFB2E1}" destId="{A4D2B882-8ADC-4666-A4D9-3E61288D595A}" srcOrd="2" destOrd="0" presId="urn:microsoft.com/office/officeart/2005/8/layout/venn2"/>
    <dgm:cxn modelId="{5D67D5BE-408A-3341-A879-3648CB3CE5A3}" type="presParOf" srcId="{A4D2B882-8ADC-4666-A4D9-3E61288D595A}" destId="{62A32CA7-E651-4F17-91B4-5375B3DB28B1}" srcOrd="0" destOrd="0" presId="urn:microsoft.com/office/officeart/2005/8/layout/venn2"/>
    <dgm:cxn modelId="{30939525-E472-B34C-9B43-04E32C4652F7}" type="presParOf" srcId="{A4D2B882-8ADC-4666-A4D9-3E61288D595A}" destId="{A3585A47-89F2-44EF-9B0B-BB7DAEE55254}" srcOrd="1" destOrd="0" presId="urn:microsoft.com/office/officeart/2005/8/layout/venn2"/>
    <dgm:cxn modelId="{0A84EF11-3719-4448-8606-4C84F1AE4F4B}" type="presParOf" srcId="{C0D0A8B5-A185-41DB-890C-C8CA2BDFB2E1}" destId="{316C10E9-919D-4049-9AD8-65ABF549BF9B}" srcOrd="3" destOrd="0" presId="urn:microsoft.com/office/officeart/2005/8/layout/venn2"/>
    <dgm:cxn modelId="{EC3F71B0-7AD8-154F-8C9B-EA9A273767F7}" type="presParOf" srcId="{316C10E9-919D-4049-9AD8-65ABF549BF9B}" destId="{5AFAE42E-ECBE-46B6-8D26-3A5020E7A537}" srcOrd="0" destOrd="0" presId="urn:microsoft.com/office/officeart/2005/8/layout/venn2"/>
    <dgm:cxn modelId="{3DDB0A8B-3AD8-D549-9D37-D4C9A1278DF6}"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colorful4" csCatId="colorful" phldr="1"/>
      <dgm:spPr/>
      <dgm:t>
        <a:bodyPr/>
        <a:lstStyle/>
        <a:p>
          <a:endParaRPr lang="en-US"/>
        </a:p>
      </dgm:t>
    </dgm:pt>
    <dgm:pt modelId="{6C5DA8EA-38F8-484B-A9EA-0878CC5A7C88}">
      <dgm:prSet phldrT="[Text]" custT="1"/>
      <dgm:spPr/>
      <dgm:t>
        <a:bodyPr/>
        <a:lstStyle/>
        <a:p>
          <a:r>
            <a:rPr lang="en-US" sz="2000" dirty="0"/>
            <a:t>4</a:t>
          </a:r>
          <a:br>
            <a:rPr lang="en-US" sz="2000" dirty="0"/>
          </a:br>
          <a:r>
            <a:rPr lang="en-US" sz="2000" dirty="0"/>
            <a:t>Reflect</a:t>
          </a:r>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dgm:t>
        <a:bodyPr/>
        <a:lstStyle/>
        <a:p>
          <a:r>
            <a:rPr lang="en-US" sz="2000" dirty="0"/>
            <a:t>3</a:t>
          </a:r>
          <a:br>
            <a:rPr lang="en-US" sz="2000" dirty="0"/>
          </a:br>
          <a:r>
            <a:rPr lang="en-US" sz="2000" dirty="0"/>
            <a:t>Review</a:t>
          </a:r>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dgm:t>
        <a:bodyPr/>
        <a:lstStyle/>
        <a:p>
          <a:br>
            <a:rPr lang="en-US" sz="2000" dirty="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pt>
    <dgm:pt modelId="{9170BEA7-6919-4B97-923F-D6FCA2768EE2}" type="pres">
      <dgm:prSet presAssocID="{4D406537-6293-47CE-B486-B0AEDB94932D}" presName="comp1" presStyleCnt="0"/>
      <dgm:spPr/>
    </dgm:pt>
    <dgm:pt modelId="{EFAEDEF5-1080-4704-AB75-97E6466705AA}" type="pres">
      <dgm:prSet presAssocID="{4D406537-6293-47CE-B486-B0AEDB94932D}" presName="circle1" presStyleLbl="node1" presStyleIdx="0" presStyleCnt="4" custScaleX="96783" custScaleY="103391" custLinFactNeighborX="1609" custLinFactNeighborY="-1592"/>
      <dgm:spPr/>
    </dgm:pt>
    <dgm:pt modelId="{3271426A-D6A1-4540-80FF-0C77F9D9A1CC}" type="pres">
      <dgm:prSet presAssocID="{4D406537-6293-47CE-B486-B0AEDB94932D}" presName="c1text" presStyleLbl="node1" presStyleIdx="0" presStyleCnt="4">
        <dgm:presLayoutVars>
          <dgm:bulletEnabled val="1"/>
        </dgm:presLayoutVars>
      </dgm:prSet>
      <dgm:spPr/>
    </dgm:pt>
    <dgm:pt modelId="{F60BD2B7-886B-4F10-83CE-8E9D1E935488}" type="pres">
      <dgm:prSet presAssocID="{4D406537-6293-47CE-B486-B0AEDB94932D}" presName="comp2" presStyleCnt="0"/>
      <dgm:spPr/>
    </dgm:pt>
    <dgm:pt modelId="{B72A935A-6CCB-40E1-9CCD-A014E7E16105}" type="pres">
      <dgm:prSet presAssocID="{4D406537-6293-47CE-B486-B0AEDB94932D}" presName="circle2" presStyleLbl="node1" presStyleIdx="1" presStyleCnt="4" custScaleX="101165" custScaleY="97111" custLinFactNeighborX="1724" custLinFactNeighborY="-28563"/>
      <dgm:spPr/>
    </dgm:pt>
    <dgm:pt modelId="{A9030151-35FA-4CB5-BD51-7929BFDB3268}" type="pres">
      <dgm:prSet presAssocID="{4D406537-6293-47CE-B486-B0AEDB94932D}" presName="c2text" presStyleLbl="node1" presStyleIdx="1" presStyleCnt="4">
        <dgm:presLayoutVars>
          <dgm:bulletEnabled val="1"/>
        </dgm:presLayoutVars>
      </dgm:prSet>
      <dgm:spPr/>
    </dgm:pt>
    <dgm:pt modelId="{A4D2B882-8ADC-4666-A4D9-3E61288D595A}" type="pres">
      <dgm:prSet presAssocID="{4D406537-6293-47CE-B486-B0AEDB94932D}" presName="comp3" presStyleCnt="0"/>
      <dgm:spPr/>
    </dgm:pt>
    <dgm:pt modelId="{62A32CA7-E651-4F17-91B4-5375B3DB28B1}" type="pres">
      <dgm:prSet presAssocID="{4D406537-6293-47CE-B486-B0AEDB94932D}" presName="circle3" presStyleLbl="node1" presStyleIdx="2" presStyleCnt="4" custScaleX="103108" custScaleY="95204" custLinFactNeighborX="2359" custLinFactNeighborY="-74714"/>
      <dgm:spPr/>
    </dgm:pt>
    <dgm:pt modelId="{A3585A47-89F2-44EF-9B0B-BB7DAEE55254}" type="pres">
      <dgm:prSet presAssocID="{4D406537-6293-47CE-B486-B0AEDB94932D}" presName="c3text" presStyleLbl="node1" presStyleIdx="2" presStyleCnt="4">
        <dgm:presLayoutVars>
          <dgm:bulletEnabled val="1"/>
        </dgm:presLayoutVars>
      </dgm:prSet>
      <dgm:spPr/>
    </dgm:pt>
    <dgm:pt modelId="{316C10E9-919D-4049-9AD8-65ABF549BF9B}" type="pres">
      <dgm:prSet presAssocID="{4D406537-6293-47CE-B486-B0AEDB94932D}" presName="comp4" presStyleCnt="0"/>
      <dgm:spPr/>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pt>
    <dgm:pt modelId="{5A35B2BD-69C3-41CB-A482-0651B4E91765}" type="pres">
      <dgm:prSet presAssocID="{4D406537-6293-47CE-B486-B0AEDB94932D}" presName="c4text" presStyleLbl="node1" presStyleIdx="3" presStyleCnt="4">
        <dgm:presLayoutVars>
          <dgm:bulletEnabled val="1"/>
        </dgm:presLayoutVars>
      </dgm:prSet>
      <dgm:spPr/>
    </dgm:pt>
  </dgm:ptLst>
  <dgm:cxnLst>
    <dgm:cxn modelId="{3B75B50E-51A6-4356-86A2-FBC48E4582CA}" srcId="{4D406537-6293-47CE-B486-B0AEDB94932D}" destId="{6C5DA8EA-38F8-484B-A9EA-0878CC5A7C88}" srcOrd="0" destOrd="0" parTransId="{6DC63133-F5B4-4552-B6C9-30DEDE67F6CD}" sibTransId="{FB88E7C7-902E-45BC-8EB5-F9DDD9CEC79F}"/>
    <dgm:cxn modelId="{DB37101F-AA7E-DD42-A24F-278D82FFF07C}" type="presOf" srcId="{4E9E01B0-C08A-4B0C-9BEF-7F1764501329}" destId="{5AFAE42E-ECBE-46B6-8D26-3A5020E7A537}" srcOrd="0" destOrd="0" presId="urn:microsoft.com/office/officeart/2005/8/layout/venn2"/>
    <dgm:cxn modelId="{4B44BE62-DC0C-C74A-8770-AD2EBDC2AE1A}" type="presOf" srcId="{546B4BC6-1079-4736-9FD8-83EAAF962FBA}" destId="{A3585A47-89F2-44EF-9B0B-BB7DAEE55254}" srcOrd="1" destOrd="0" presId="urn:microsoft.com/office/officeart/2005/8/layout/venn2"/>
    <dgm:cxn modelId="{D652A175-D8D2-4F78-893F-9A48A6758D33}" srcId="{4D406537-6293-47CE-B486-B0AEDB94932D}" destId="{71BAF2F7-4DE0-48D8-AEB7-FF8F89EF9473}" srcOrd="1" destOrd="0" parTransId="{3A5B7CAE-2039-4AF4-99E6-22354C2D8FCD}" sibTransId="{B6C8B5B7-C1FC-4B32-BC0D-C53E9F4E784A}"/>
    <dgm:cxn modelId="{7DCF4856-846C-EB41-867A-67C6CED4CB0E}" type="presOf" srcId="{546B4BC6-1079-4736-9FD8-83EAAF962FBA}" destId="{62A32CA7-E651-4F17-91B4-5375B3DB28B1}"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E43E708F-027A-B442-A5F3-507BC1D8E404}" type="presOf" srcId="{6C5DA8EA-38F8-484B-A9EA-0878CC5A7C88}" destId="{3271426A-D6A1-4540-80FF-0C77F9D9A1CC}" srcOrd="1" destOrd="0" presId="urn:microsoft.com/office/officeart/2005/8/layout/venn2"/>
    <dgm:cxn modelId="{4C3EB8B2-92F1-D84B-B996-759C0219B29C}" type="presOf" srcId="{6C5DA8EA-38F8-484B-A9EA-0878CC5A7C88}" destId="{EFAEDEF5-1080-4704-AB75-97E6466705AA}" srcOrd="0" destOrd="0" presId="urn:microsoft.com/office/officeart/2005/8/layout/venn2"/>
    <dgm:cxn modelId="{0F755BC0-6E17-B145-BC49-BF7CC959506C}" type="presOf" srcId="{4E9E01B0-C08A-4B0C-9BEF-7F1764501329}" destId="{5A35B2BD-69C3-41CB-A482-0651B4E91765}" srcOrd="1" destOrd="0" presId="urn:microsoft.com/office/officeart/2005/8/layout/venn2"/>
    <dgm:cxn modelId="{F2B04ED6-9FF6-7B48-99F6-349D1AD6CB06}" type="presOf" srcId="{4D406537-6293-47CE-B486-B0AEDB94932D}" destId="{C0D0A8B5-A185-41DB-890C-C8CA2BDFB2E1}" srcOrd="0" destOrd="0" presId="urn:microsoft.com/office/officeart/2005/8/layout/venn2"/>
    <dgm:cxn modelId="{7BE920DB-D0D0-DE41-8A07-1664B838FB04}" type="presOf" srcId="{71BAF2F7-4DE0-48D8-AEB7-FF8F89EF9473}" destId="{A9030151-35FA-4CB5-BD51-7929BFDB3268}" srcOrd="1"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9C3F1EF2-395B-F04A-9EC9-A223C5D56042}" type="presOf" srcId="{71BAF2F7-4DE0-48D8-AEB7-FF8F89EF9473}" destId="{B72A935A-6CCB-40E1-9CCD-A014E7E16105}" srcOrd="0" destOrd="0" presId="urn:microsoft.com/office/officeart/2005/8/layout/venn2"/>
    <dgm:cxn modelId="{A8741AF0-ED24-5642-8D54-4C766E203B03}" type="presParOf" srcId="{C0D0A8B5-A185-41DB-890C-C8CA2BDFB2E1}" destId="{9170BEA7-6919-4B97-923F-D6FCA2768EE2}" srcOrd="0" destOrd="0" presId="urn:microsoft.com/office/officeart/2005/8/layout/venn2"/>
    <dgm:cxn modelId="{F5949E04-E75E-554F-AE87-51E2CE03E1B3}" type="presParOf" srcId="{9170BEA7-6919-4B97-923F-D6FCA2768EE2}" destId="{EFAEDEF5-1080-4704-AB75-97E6466705AA}" srcOrd="0" destOrd="0" presId="urn:microsoft.com/office/officeart/2005/8/layout/venn2"/>
    <dgm:cxn modelId="{B664CD09-52B8-C544-A616-834CF226265A}" type="presParOf" srcId="{9170BEA7-6919-4B97-923F-D6FCA2768EE2}" destId="{3271426A-D6A1-4540-80FF-0C77F9D9A1CC}" srcOrd="1" destOrd="0" presId="urn:microsoft.com/office/officeart/2005/8/layout/venn2"/>
    <dgm:cxn modelId="{A4A0A8C7-1EBB-5D4D-BB73-01039FF42F21}" type="presParOf" srcId="{C0D0A8B5-A185-41DB-890C-C8CA2BDFB2E1}" destId="{F60BD2B7-886B-4F10-83CE-8E9D1E935488}" srcOrd="1" destOrd="0" presId="urn:microsoft.com/office/officeart/2005/8/layout/venn2"/>
    <dgm:cxn modelId="{630E5DDC-3948-3A49-B5F9-BD5BC8D8C9E6}" type="presParOf" srcId="{F60BD2B7-886B-4F10-83CE-8E9D1E935488}" destId="{B72A935A-6CCB-40E1-9CCD-A014E7E16105}" srcOrd="0" destOrd="0" presId="urn:microsoft.com/office/officeart/2005/8/layout/venn2"/>
    <dgm:cxn modelId="{A574DD21-0C66-2D45-A4C5-10397123508D}" type="presParOf" srcId="{F60BD2B7-886B-4F10-83CE-8E9D1E935488}" destId="{A9030151-35FA-4CB5-BD51-7929BFDB3268}" srcOrd="1" destOrd="0" presId="urn:microsoft.com/office/officeart/2005/8/layout/venn2"/>
    <dgm:cxn modelId="{5F49251C-5769-0F49-A1CE-12CDA77B4682}" type="presParOf" srcId="{C0D0A8B5-A185-41DB-890C-C8CA2BDFB2E1}" destId="{A4D2B882-8ADC-4666-A4D9-3E61288D595A}" srcOrd="2" destOrd="0" presId="urn:microsoft.com/office/officeart/2005/8/layout/venn2"/>
    <dgm:cxn modelId="{5D67D5BE-408A-3341-A879-3648CB3CE5A3}" type="presParOf" srcId="{A4D2B882-8ADC-4666-A4D9-3E61288D595A}" destId="{62A32CA7-E651-4F17-91B4-5375B3DB28B1}" srcOrd="0" destOrd="0" presId="urn:microsoft.com/office/officeart/2005/8/layout/venn2"/>
    <dgm:cxn modelId="{30939525-E472-B34C-9B43-04E32C4652F7}" type="presParOf" srcId="{A4D2B882-8ADC-4666-A4D9-3E61288D595A}" destId="{A3585A47-89F2-44EF-9B0B-BB7DAEE55254}" srcOrd="1" destOrd="0" presId="urn:microsoft.com/office/officeart/2005/8/layout/venn2"/>
    <dgm:cxn modelId="{0A84EF11-3719-4448-8606-4C84F1AE4F4B}" type="presParOf" srcId="{C0D0A8B5-A185-41DB-890C-C8CA2BDFB2E1}" destId="{316C10E9-919D-4049-9AD8-65ABF549BF9B}" srcOrd="3" destOrd="0" presId="urn:microsoft.com/office/officeart/2005/8/layout/venn2"/>
    <dgm:cxn modelId="{EC3F71B0-7AD8-154F-8C9B-EA9A273767F7}" type="presParOf" srcId="{316C10E9-919D-4049-9AD8-65ABF549BF9B}" destId="{5AFAE42E-ECBE-46B6-8D26-3A5020E7A537}" srcOrd="0" destOrd="0" presId="urn:microsoft.com/office/officeart/2005/8/layout/venn2"/>
    <dgm:cxn modelId="{3DDB0A8B-3AD8-D549-9D37-D4C9A1278DF6}"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colorful4" csCatId="colorful" phldr="1"/>
      <dgm:spPr/>
      <dgm:t>
        <a:bodyPr/>
        <a:lstStyle/>
        <a:p>
          <a:endParaRPr lang="en-US"/>
        </a:p>
      </dgm:t>
    </dgm:pt>
    <dgm:pt modelId="{6C5DA8EA-38F8-484B-A9EA-0878CC5A7C88}">
      <dgm:prSet phldrT="[Text]" custT="1"/>
      <dgm:spPr/>
      <dgm:t>
        <a:bodyPr/>
        <a:lstStyle/>
        <a:p>
          <a:r>
            <a:rPr lang="en-US" sz="2000" dirty="0"/>
            <a:t>4</a:t>
          </a:r>
          <a:br>
            <a:rPr lang="en-US" sz="2000" dirty="0"/>
          </a:br>
          <a:r>
            <a:rPr lang="en-US" sz="2000" dirty="0"/>
            <a:t>Reflect</a:t>
          </a:r>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dgm:t>
        <a:bodyPr/>
        <a:lstStyle/>
        <a:p>
          <a:r>
            <a:rPr lang="en-US" sz="2000" dirty="0"/>
            <a:t>3</a:t>
          </a:r>
          <a:br>
            <a:rPr lang="en-US" sz="2000" dirty="0"/>
          </a:br>
          <a:r>
            <a:rPr lang="en-US" sz="2000" dirty="0"/>
            <a:t>Review</a:t>
          </a:r>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dgm:t>
        <a:bodyPr/>
        <a:lstStyle/>
        <a:p>
          <a:br>
            <a:rPr lang="en-US" sz="2000" dirty="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pt>
    <dgm:pt modelId="{9170BEA7-6919-4B97-923F-D6FCA2768EE2}" type="pres">
      <dgm:prSet presAssocID="{4D406537-6293-47CE-B486-B0AEDB94932D}" presName="comp1" presStyleCnt="0"/>
      <dgm:spPr/>
    </dgm:pt>
    <dgm:pt modelId="{EFAEDEF5-1080-4704-AB75-97E6466705AA}" type="pres">
      <dgm:prSet presAssocID="{4D406537-6293-47CE-B486-B0AEDB94932D}" presName="circle1" presStyleLbl="node1" presStyleIdx="0" presStyleCnt="4" custScaleX="96783" custScaleY="103391" custLinFactNeighborX="1609" custLinFactNeighborY="-1592"/>
      <dgm:spPr/>
    </dgm:pt>
    <dgm:pt modelId="{3271426A-D6A1-4540-80FF-0C77F9D9A1CC}" type="pres">
      <dgm:prSet presAssocID="{4D406537-6293-47CE-B486-B0AEDB94932D}" presName="c1text" presStyleLbl="node1" presStyleIdx="0" presStyleCnt="4">
        <dgm:presLayoutVars>
          <dgm:bulletEnabled val="1"/>
        </dgm:presLayoutVars>
      </dgm:prSet>
      <dgm:spPr/>
    </dgm:pt>
    <dgm:pt modelId="{F60BD2B7-886B-4F10-83CE-8E9D1E935488}" type="pres">
      <dgm:prSet presAssocID="{4D406537-6293-47CE-B486-B0AEDB94932D}" presName="comp2" presStyleCnt="0"/>
      <dgm:spPr/>
    </dgm:pt>
    <dgm:pt modelId="{B72A935A-6CCB-40E1-9CCD-A014E7E16105}" type="pres">
      <dgm:prSet presAssocID="{4D406537-6293-47CE-B486-B0AEDB94932D}" presName="circle2" presStyleLbl="node1" presStyleIdx="1" presStyleCnt="4" custScaleX="101165" custScaleY="97111" custLinFactNeighborX="1724" custLinFactNeighborY="-28563"/>
      <dgm:spPr/>
    </dgm:pt>
    <dgm:pt modelId="{A9030151-35FA-4CB5-BD51-7929BFDB3268}" type="pres">
      <dgm:prSet presAssocID="{4D406537-6293-47CE-B486-B0AEDB94932D}" presName="c2text" presStyleLbl="node1" presStyleIdx="1" presStyleCnt="4">
        <dgm:presLayoutVars>
          <dgm:bulletEnabled val="1"/>
        </dgm:presLayoutVars>
      </dgm:prSet>
      <dgm:spPr/>
    </dgm:pt>
    <dgm:pt modelId="{A4D2B882-8ADC-4666-A4D9-3E61288D595A}" type="pres">
      <dgm:prSet presAssocID="{4D406537-6293-47CE-B486-B0AEDB94932D}" presName="comp3" presStyleCnt="0"/>
      <dgm:spPr/>
    </dgm:pt>
    <dgm:pt modelId="{62A32CA7-E651-4F17-91B4-5375B3DB28B1}" type="pres">
      <dgm:prSet presAssocID="{4D406537-6293-47CE-B486-B0AEDB94932D}" presName="circle3" presStyleLbl="node1" presStyleIdx="2" presStyleCnt="4" custScaleX="103108" custScaleY="95204" custLinFactNeighborX="2359" custLinFactNeighborY="-74714"/>
      <dgm:spPr/>
    </dgm:pt>
    <dgm:pt modelId="{A3585A47-89F2-44EF-9B0B-BB7DAEE55254}" type="pres">
      <dgm:prSet presAssocID="{4D406537-6293-47CE-B486-B0AEDB94932D}" presName="c3text" presStyleLbl="node1" presStyleIdx="2" presStyleCnt="4">
        <dgm:presLayoutVars>
          <dgm:bulletEnabled val="1"/>
        </dgm:presLayoutVars>
      </dgm:prSet>
      <dgm:spPr/>
    </dgm:pt>
    <dgm:pt modelId="{316C10E9-919D-4049-9AD8-65ABF549BF9B}" type="pres">
      <dgm:prSet presAssocID="{4D406537-6293-47CE-B486-B0AEDB94932D}" presName="comp4" presStyleCnt="0"/>
      <dgm:spPr/>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pt>
    <dgm:pt modelId="{5A35B2BD-69C3-41CB-A482-0651B4E91765}" type="pres">
      <dgm:prSet presAssocID="{4D406537-6293-47CE-B486-B0AEDB94932D}" presName="c4text" presStyleLbl="node1" presStyleIdx="3" presStyleCnt="4">
        <dgm:presLayoutVars>
          <dgm:bulletEnabled val="1"/>
        </dgm:presLayoutVars>
      </dgm:prSet>
      <dgm:spPr/>
    </dgm:pt>
  </dgm:ptLst>
  <dgm:cxnLst>
    <dgm:cxn modelId="{3B75B50E-51A6-4356-86A2-FBC48E4582CA}" srcId="{4D406537-6293-47CE-B486-B0AEDB94932D}" destId="{6C5DA8EA-38F8-484B-A9EA-0878CC5A7C88}" srcOrd="0" destOrd="0" parTransId="{6DC63133-F5B4-4552-B6C9-30DEDE67F6CD}" sibTransId="{FB88E7C7-902E-45BC-8EB5-F9DDD9CEC79F}"/>
    <dgm:cxn modelId="{DB37101F-AA7E-DD42-A24F-278D82FFF07C}" type="presOf" srcId="{4E9E01B0-C08A-4B0C-9BEF-7F1764501329}" destId="{5AFAE42E-ECBE-46B6-8D26-3A5020E7A537}" srcOrd="0" destOrd="0" presId="urn:microsoft.com/office/officeart/2005/8/layout/venn2"/>
    <dgm:cxn modelId="{4B44BE62-DC0C-C74A-8770-AD2EBDC2AE1A}" type="presOf" srcId="{546B4BC6-1079-4736-9FD8-83EAAF962FBA}" destId="{A3585A47-89F2-44EF-9B0B-BB7DAEE55254}" srcOrd="1" destOrd="0" presId="urn:microsoft.com/office/officeart/2005/8/layout/venn2"/>
    <dgm:cxn modelId="{D652A175-D8D2-4F78-893F-9A48A6758D33}" srcId="{4D406537-6293-47CE-B486-B0AEDB94932D}" destId="{71BAF2F7-4DE0-48D8-AEB7-FF8F89EF9473}" srcOrd="1" destOrd="0" parTransId="{3A5B7CAE-2039-4AF4-99E6-22354C2D8FCD}" sibTransId="{B6C8B5B7-C1FC-4B32-BC0D-C53E9F4E784A}"/>
    <dgm:cxn modelId="{7DCF4856-846C-EB41-867A-67C6CED4CB0E}" type="presOf" srcId="{546B4BC6-1079-4736-9FD8-83EAAF962FBA}" destId="{62A32CA7-E651-4F17-91B4-5375B3DB28B1}"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E43E708F-027A-B442-A5F3-507BC1D8E404}" type="presOf" srcId="{6C5DA8EA-38F8-484B-A9EA-0878CC5A7C88}" destId="{3271426A-D6A1-4540-80FF-0C77F9D9A1CC}" srcOrd="1" destOrd="0" presId="urn:microsoft.com/office/officeart/2005/8/layout/venn2"/>
    <dgm:cxn modelId="{4C3EB8B2-92F1-D84B-B996-759C0219B29C}" type="presOf" srcId="{6C5DA8EA-38F8-484B-A9EA-0878CC5A7C88}" destId="{EFAEDEF5-1080-4704-AB75-97E6466705AA}" srcOrd="0" destOrd="0" presId="urn:microsoft.com/office/officeart/2005/8/layout/venn2"/>
    <dgm:cxn modelId="{0F755BC0-6E17-B145-BC49-BF7CC959506C}" type="presOf" srcId="{4E9E01B0-C08A-4B0C-9BEF-7F1764501329}" destId="{5A35B2BD-69C3-41CB-A482-0651B4E91765}" srcOrd="1" destOrd="0" presId="urn:microsoft.com/office/officeart/2005/8/layout/venn2"/>
    <dgm:cxn modelId="{F2B04ED6-9FF6-7B48-99F6-349D1AD6CB06}" type="presOf" srcId="{4D406537-6293-47CE-B486-B0AEDB94932D}" destId="{C0D0A8B5-A185-41DB-890C-C8CA2BDFB2E1}" srcOrd="0" destOrd="0" presId="urn:microsoft.com/office/officeart/2005/8/layout/venn2"/>
    <dgm:cxn modelId="{7BE920DB-D0D0-DE41-8A07-1664B838FB04}" type="presOf" srcId="{71BAF2F7-4DE0-48D8-AEB7-FF8F89EF9473}" destId="{A9030151-35FA-4CB5-BD51-7929BFDB3268}" srcOrd="1"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9C3F1EF2-395B-F04A-9EC9-A223C5D56042}" type="presOf" srcId="{71BAF2F7-4DE0-48D8-AEB7-FF8F89EF9473}" destId="{B72A935A-6CCB-40E1-9CCD-A014E7E16105}" srcOrd="0" destOrd="0" presId="urn:microsoft.com/office/officeart/2005/8/layout/venn2"/>
    <dgm:cxn modelId="{A8741AF0-ED24-5642-8D54-4C766E203B03}" type="presParOf" srcId="{C0D0A8B5-A185-41DB-890C-C8CA2BDFB2E1}" destId="{9170BEA7-6919-4B97-923F-D6FCA2768EE2}" srcOrd="0" destOrd="0" presId="urn:microsoft.com/office/officeart/2005/8/layout/venn2"/>
    <dgm:cxn modelId="{F5949E04-E75E-554F-AE87-51E2CE03E1B3}" type="presParOf" srcId="{9170BEA7-6919-4B97-923F-D6FCA2768EE2}" destId="{EFAEDEF5-1080-4704-AB75-97E6466705AA}" srcOrd="0" destOrd="0" presId="urn:microsoft.com/office/officeart/2005/8/layout/venn2"/>
    <dgm:cxn modelId="{B664CD09-52B8-C544-A616-834CF226265A}" type="presParOf" srcId="{9170BEA7-6919-4B97-923F-D6FCA2768EE2}" destId="{3271426A-D6A1-4540-80FF-0C77F9D9A1CC}" srcOrd="1" destOrd="0" presId="urn:microsoft.com/office/officeart/2005/8/layout/venn2"/>
    <dgm:cxn modelId="{A4A0A8C7-1EBB-5D4D-BB73-01039FF42F21}" type="presParOf" srcId="{C0D0A8B5-A185-41DB-890C-C8CA2BDFB2E1}" destId="{F60BD2B7-886B-4F10-83CE-8E9D1E935488}" srcOrd="1" destOrd="0" presId="urn:microsoft.com/office/officeart/2005/8/layout/venn2"/>
    <dgm:cxn modelId="{630E5DDC-3948-3A49-B5F9-BD5BC8D8C9E6}" type="presParOf" srcId="{F60BD2B7-886B-4F10-83CE-8E9D1E935488}" destId="{B72A935A-6CCB-40E1-9CCD-A014E7E16105}" srcOrd="0" destOrd="0" presId="urn:microsoft.com/office/officeart/2005/8/layout/venn2"/>
    <dgm:cxn modelId="{A574DD21-0C66-2D45-A4C5-10397123508D}" type="presParOf" srcId="{F60BD2B7-886B-4F10-83CE-8E9D1E935488}" destId="{A9030151-35FA-4CB5-BD51-7929BFDB3268}" srcOrd="1" destOrd="0" presId="urn:microsoft.com/office/officeart/2005/8/layout/venn2"/>
    <dgm:cxn modelId="{5F49251C-5769-0F49-A1CE-12CDA77B4682}" type="presParOf" srcId="{C0D0A8B5-A185-41DB-890C-C8CA2BDFB2E1}" destId="{A4D2B882-8ADC-4666-A4D9-3E61288D595A}" srcOrd="2" destOrd="0" presId="urn:microsoft.com/office/officeart/2005/8/layout/venn2"/>
    <dgm:cxn modelId="{5D67D5BE-408A-3341-A879-3648CB3CE5A3}" type="presParOf" srcId="{A4D2B882-8ADC-4666-A4D9-3E61288D595A}" destId="{62A32CA7-E651-4F17-91B4-5375B3DB28B1}" srcOrd="0" destOrd="0" presId="urn:microsoft.com/office/officeart/2005/8/layout/venn2"/>
    <dgm:cxn modelId="{30939525-E472-B34C-9B43-04E32C4652F7}" type="presParOf" srcId="{A4D2B882-8ADC-4666-A4D9-3E61288D595A}" destId="{A3585A47-89F2-44EF-9B0B-BB7DAEE55254}" srcOrd="1" destOrd="0" presId="urn:microsoft.com/office/officeart/2005/8/layout/venn2"/>
    <dgm:cxn modelId="{0A84EF11-3719-4448-8606-4C84F1AE4F4B}" type="presParOf" srcId="{C0D0A8B5-A185-41DB-890C-C8CA2BDFB2E1}" destId="{316C10E9-919D-4049-9AD8-65ABF549BF9B}" srcOrd="3" destOrd="0" presId="urn:microsoft.com/office/officeart/2005/8/layout/venn2"/>
    <dgm:cxn modelId="{EC3F71B0-7AD8-154F-8C9B-EA9A273767F7}" type="presParOf" srcId="{316C10E9-919D-4049-9AD8-65ABF549BF9B}" destId="{5AFAE42E-ECBE-46B6-8D26-3A5020E7A537}" srcOrd="0" destOrd="0" presId="urn:microsoft.com/office/officeart/2005/8/layout/venn2"/>
    <dgm:cxn modelId="{3DDB0A8B-3AD8-D549-9D37-D4C9A1278DF6}"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45971" y="-65185"/>
          <a:ext cx="3720954" cy="397500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4</a:t>
          </a:r>
          <a:br>
            <a:rPr lang="en-US" sz="2000" kern="1200" dirty="0"/>
          </a:br>
          <a:r>
            <a:rPr lang="en-US" sz="2000" kern="1200" dirty="0"/>
            <a:t>Reflect</a:t>
          </a:r>
        </a:p>
      </dsp:txBody>
      <dsp:txXfrm>
        <a:off x="2186258" y="133564"/>
        <a:ext cx="1040378" cy="596251"/>
      </dsp:txXfrm>
    </dsp:sp>
    <dsp:sp modelId="{B72A935A-6CCB-40E1-9CCD-A014E7E16105}">
      <dsp:nvSpPr>
        <dsp:cNvPr id="0" name=""/>
        <dsp:cNvSpPr/>
      </dsp:nvSpPr>
      <dsp:spPr>
        <a:xfrm>
          <a:off x="1141842" y="0"/>
          <a:ext cx="3111540" cy="2986851"/>
        </a:xfrm>
        <a:prstGeom prst="ellipse">
          <a:avLst/>
        </a:prstGeom>
        <a:gradFill rotWithShape="0">
          <a:gsLst>
            <a:gs pos="0">
              <a:schemeClr val="accent4">
                <a:hueOff val="-839165"/>
                <a:satOff val="-1864"/>
                <a:lumOff val="-1373"/>
                <a:alphaOff val="0"/>
                <a:tint val="96000"/>
                <a:satMod val="100000"/>
                <a:lumMod val="104000"/>
              </a:schemeClr>
            </a:gs>
            <a:gs pos="78000">
              <a:schemeClr val="accent4">
                <a:hueOff val="-839165"/>
                <a:satOff val="-1864"/>
                <a:lumOff val="-137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3</a:t>
          </a:r>
          <a:br>
            <a:rPr lang="en-US" sz="2000" kern="1200" dirty="0"/>
          </a:br>
          <a:r>
            <a:rPr lang="en-US" sz="2000" kern="1200" dirty="0"/>
            <a:t>Review</a:t>
          </a:r>
        </a:p>
      </dsp:txBody>
      <dsp:txXfrm>
        <a:off x="2153871" y="179211"/>
        <a:ext cx="1087483" cy="537633"/>
      </dsp:txXfrm>
    </dsp:sp>
    <dsp:sp modelId="{62A32CA7-E651-4F17-91B4-5375B3DB28B1}">
      <dsp:nvSpPr>
        <dsp:cNvPr id="0" name=""/>
        <dsp:cNvSpPr/>
      </dsp:nvSpPr>
      <dsp:spPr>
        <a:xfrm>
          <a:off x="1509766" y="0"/>
          <a:ext cx="2378476" cy="2196148"/>
        </a:xfrm>
        <a:prstGeom prst="ellipse">
          <a:avLst/>
        </a:prstGeom>
        <a:gradFill rotWithShape="0">
          <a:gsLst>
            <a:gs pos="0">
              <a:schemeClr val="accent4">
                <a:hueOff val="-1678331"/>
                <a:satOff val="-3729"/>
                <a:lumOff val="-2745"/>
                <a:alphaOff val="0"/>
                <a:tint val="96000"/>
                <a:satMod val="100000"/>
                <a:lumMod val="104000"/>
              </a:schemeClr>
            </a:gs>
            <a:gs pos="78000">
              <a:schemeClr val="accent4">
                <a:hueOff val="-1678331"/>
                <a:satOff val="-3729"/>
                <a:lumOff val="-27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144819" y="164711"/>
        <a:ext cx="1108369" cy="494133"/>
      </dsp:txXfrm>
    </dsp:sp>
    <dsp:sp modelId="{5AFAE42E-ECBE-46B6-8D26-3A5020E7A537}">
      <dsp:nvSpPr>
        <dsp:cNvPr id="0" name=""/>
        <dsp:cNvSpPr/>
      </dsp:nvSpPr>
      <dsp:spPr>
        <a:xfrm>
          <a:off x="1960381" y="0"/>
          <a:ext cx="1487351" cy="1367398"/>
        </a:xfrm>
        <a:prstGeom prst="ellipse">
          <a:avLst/>
        </a:prstGeom>
        <a:gradFill rotWithShape="0">
          <a:gsLst>
            <a:gs pos="0">
              <a:schemeClr val="accent4">
                <a:hueOff val="-2517496"/>
                <a:satOff val="-5593"/>
                <a:lumOff val="-4118"/>
                <a:alphaOff val="0"/>
                <a:tint val="96000"/>
                <a:satMod val="100000"/>
                <a:lumMod val="104000"/>
              </a:schemeClr>
            </a:gs>
            <a:gs pos="78000">
              <a:schemeClr val="accent4">
                <a:hueOff val="-2517496"/>
                <a:satOff val="-5593"/>
                <a:lumOff val="-411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br>
            <a:rPr lang="en-US" sz="2000" kern="1200" dirty="0"/>
          </a:br>
          <a:endParaRPr lang="en-US" sz="2000" kern="1200" dirty="0"/>
        </a:p>
      </dsp:txBody>
      <dsp:txXfrm>
        <a:off x="2178198" y="341849"/>
        <a:ext cx="1051716" cy="683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45971" y="-65185"/>
          <a:ext cx="3720954" cy="397500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4</a:t>
          </a:r>
          <a:br>
            <a:rPr lang="en-US" sz="2000" kern="1200" dirty="0"/>
          </a:br>
          <a:r>
            <a:rPr lang="en-US" sz="2000" kern="1200" dirty="0"/>
            <a:t>Reflect</a:t>
          </a:r>
        </a:p>
      </dsp:txBody>
      <dsp:txXfrm>
        <a:off x="2186258" y="133564"/>
        <a:ext cx="1040378" cy="596251"/>
      </dsp:txXfrm>
    </dsp:sp>
    <dsp:sp modelId="{B72A935A-6CCB-40E1-9CCD-A014E7E16105}">
      <dsp:nvSpPr>
        <dsp:cNvPr id="0" name=""/>
        <dsp:cNvSpPr/>
      </dsp:nvSpPr>
      <dsp:spPr>
        <a:xfrm>
          <a:off x="1141842" y="0"/>
          <a:ext cx="3111540" cy="2986851"/>
        </a:xfrm>
        <a:prstGeom prst="ellipse">
          <a:avLst/>
        </a:prstGeom>
        <a:gradFill rotWithShape="0">
          <a:gsLst>
            <a:gs pos="0">
              <a:schemeClr val="accent4">
                <a:hueOff val="-839165"/>
                <a:satOff val="-1864"/>
                <a:lumOff val="-1373"/>
                <a:alphaOff val="0"/>
                <a:tint val="96000"/>
                <a:satMod val="100000"/>
                <a:lumMod val="104000"/>
              </a:schemeClr>
            </a:gs>
            <a:gs pos="78000">
              <a:schemeClr val="accent4">
                <a:hueOff val="-839165"/>
                <a:satOff val="-1864"/>
                <a:lumOff val="-137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3</a:t>
          </a:r>
          <a:br>
            <a:rPr lang="en-US" sz="2000" kern="1200" dirty="0"/>
          </a:br>
          <a:r>
            <a:rPr lang="en-US" sz="2000" kern="1200" dirty="0"/>
            <a:t>Review</a:t>
          </a:r>
        </a:p>
      </dsp:txBody>
      <dsp:txXfrm>
        <a:off x="2153871" y="179211"/>
        <a:ext cx="1087483" cy="537633"/>
      </dsp:txXfrm>
    </dsp:sp>
    <dsp:sp modelId="{62A32CA7-E651-4F17-91B4-5375B3DB28B1}">
      <dsp:nvSpPr>
        <dsp:cNvPr id="0" name=""/>
        <dsp:cNvSpPr/>
      </dsp:nvSpPr>
      <dsp:spPr>
        <a:xfrm>
          <a:off x="1509766" y="0"/>
          <a:ext cx="2378476" cy="2196148"/>
        </a:xfrm>
        <a:prstGeom prst="ellipse">
          <a:avLst/>
        </a:prstGeom>
        <a:gradFill rotWithShape="0">
          <a:gsLst>
            <a:gs pos="0">
              <a:schemeClr val="accent4">
                <a:hueOff val="-1678331"/>
                <a:satOff val="-3729"/>
                <a:lumOff val="-2745"/>
                <a:alphaOff val="0"/>
                <a:tint val="96000"/>
                <a:satMod val="100000"/>
                <a:lumMod val="104000"/>
              </a:schemeClr>
            </a:gs>
            <a:gs pos="78000">
              <a:schemeClr val="accent4">
                <a:hueOff val="-1678331"/>
                <a:satOff val="-3729"/>
                <a:lumOff val="-27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144819" y="164711"/>
        <a:ext cx="1108369" cy="494133"/>
      </dsp:txXfrm>
    </dsp:sp>
    <dsp:sp modelId="{5AFAE42E-ECBE-46B6-8D26-3A5020E7A537}">
      <dsp:nvSpPr>
        <dsp:cNvPr id="0" name=""/>
        <dsp:cNvSpPr/>
      </dsp:nvSpPr>
      <dsp:spPr>
        <a:xfrm>
          <a:off x="1960381" y="0"/>
          <a:ext cx="1487351" cy="1367398"/>
        </a:xfrm>
        <a:prstGeom prst="ellipse">
          <a:avLst/>
        </a:prstGeom>
        <a:gradFill rotWithShape="0">
          <a:gsLst>
            <a:gs pos="0">
              <a:schemeClr val="accent4">
                <a:hueOff val="-2517496"/>
                <a:satOff val="-5593"/>
                <a:lumOff val="-4118"/>
                <a:alphaOff val="0"/>
                <a:tint val="96000"/>
                <a:satMod val="100000"/>
                <a:lumMod val="104000"/>
              </a:schemeClr>
            </a:gs>
            <a:gs pos="78000">
              <a:schemeClr val="accent4">
                <a:hueOff val="-2517496"/>
                <a:satOff val="-5593"/>
                <a:lumOff val="-411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br>
            <a:rPr lang="en-US" sz="2000" kern="1200" dirty="0"/>
          </a:br>
          <a:endParaRPr lang="en-US" sz="2000" kern="1200" dirty="0"/>
        </a:p>
      </dsp:txBody>
      <dsp:txXfrm>
        <a:off x="2178198" y="341849"/>
        <a:ext cx="1051716" cy="683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45971" y="-65185"/>
          <a:ext cx="3720954" cy="397500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4</a:t>
          </a:r>
          <a:br>
            <a:rPr lang="en-US" sz="2000" kern="1200" dirty="0"/>
          </a:br>
          <a:r>
            <a:rPr lang="en-US" sz="2000" kern="1200" dirty="0"/>
            <a:t>Reflect</a:t>
          </a:r>
        </a:p>
      </dsp:txBody>
      <dsp:txXfrm>
        <a:off x="2186258" y="133564"/>
        <a:ext cx="1040378" cy="596251"/>
      </dsp:txXfrm>
    </dsp:sp>
    <dsp:sp modelId="{B72A935A-6CCB-40E1-9CCD-A014E7E16105}">
      <dsp:nvSpPr>
        <dsp:cNvPr id="0" name=""/>
        <dsp:cNvSpPr/>
      </dsp:nvSpPr>
      <dsp:spPr>
        <a:xfrm>
          <a:off x="1141842" y="0"/>
          <a:ext cx="3111540" cy="2986851"/>
        </a:xfrm>
        <a:prstGeom prst="ellipse">
          <a:avLst/>
        </a:prstGeom>
        <a:gradFill rotWithShape="0">
          <a:gsLst>
            <a:gs pos="0">
              <a:schemeClr val="accent4">
                <a:hueOff val="-839165"/>
                <a:satOff val="-1864"/>
                <a:lumOff val="-1373"/>
                <a:alphaOff val="0"/>
                <a:tint val="96000"/>
                <a:satMod val="100000"/>
                <a:lumMod val="104000"/>
              </a:schemeClr>
            </a:gs>
            <a:gs pos="78000">
              <a:schemeClr val="accent4">
                <a:hueOff val="-839165"/>
                <a:satOff val="-1864"/>
                <a:lumOff val="-137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3</a:t>
          </a:r>
          <a:br>
            <a:rPr lang="en-US" sz="2000" kern="1200" dirty="0"/>
          </a:br>
          <a:r>
            <a:rPr lang="en-US" sz="2000" kern="1200" dirty="0"/>
            <a:t>Review</a:t>
          </a:r>
        </a:p>
      </dsp:txBody>
      <dsp:txXfrm>
        <a:off x="2153871" y="179211"/>
        <a:ext cx="1087483" cy="537633"/>
      </dsp:txXfrm>
    </dsp:sp>
    <dsp:sp modelId="{62A32CA7-E651-4F17-91B4-5375B3DB28B1}">
      <dsp:nvSpPr>
        <dsp:cNvPr id="0" name=""/>
        <dsp:cNvSpPr/>
      </dsp:nvSpPr>
      <dsp:spPr>
        <a:xfrm>
          <a:off x="1509766" y="0"/>
          <a:ext cx="2378476" cy="2196148"/>
        </a:xfrm>
        <a:prstGeom prst="ellipse">
          <a:avLst/>
        </a:prstGeom>
        <a:gradFill rotWithShape="0">
          <a:gsLst>
            <a:gs pos="0">
              <a:schemeClr val="accent4">
                <a:hueOff val="-1678331"/>
                <a:satOff val="-3729"/>
                <a:lumOff val="-2745"/>
                <a:alphaOff val="0"/>
                <a:tint val="96000"/>
                <a:satMod val="100000"/>
                <a:lumMod val="104000"/>
              </a:schemeClr>
            </a:gs>
            <a:gs pos="78000">
              <a:schemeClr val="accent4">
                <a:hueOff val="-1678331"/>
                <a:satOff val="-3729"/>
                <a:lumOff val="-27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144819" y="164711"/>
        <a:ext cx="1108369" cy="494133"/>
      </dsp:txXfrm>
    </dsp:sp>
    <dsp:sp modelId="{5AFAE42E-ECBE-46B6-8D26-3A5020E7A537}">
      <dsp:nvSpPr>
        <dsp:cNvPr id="0" name=""/>
        <dsp:cNvSpPr/>
      </dsp:nvSpPr>
      <dsp:spPr>
        <a:xfrm>
          <a:off x="1960381" y="0"/>
          <a:ext cx="1487351" cy="1367398"/>
        </a:xfrm>
        <a:prstGeom prst="ellipse">
          <a:avLst/>
        </a:prstGeom>
        <a:gradFill rotWithShape="0">
          <a:gsLst>
            <a:gs pos="0">
              <a:schemeClr val="accent4">
                <a:hueOff val="-2517496"/>
                <a:satOff val="-5593"/>
                <a:lumOff val="-4118"/>
                <a:alphaOff val="0"/>
                <a:tint val="96000"/>
                <a:satMod val="100000"/>
                <a:lumMod val="104000"/>
              </a:schemeClr>
            </a:gs>
            <a:gs pos="78000">
              <a:schemeClr val="accent4">
                <a:hueOff val="-2517496"/>
                <a:satOff val="-5593"/>
                <a:lumOff val="-411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br>
            <a:rPr lang="en-US" sz="2000" kern="1200" dirty="0"/>
          </a:br>
          <a:endParaRPr lang="en-US" sz="2000" kern="1200" dirty="0"/>
        </a:p>
      </dsp:txBody>
      <dsp:txXfrm>
        <a:off x="2178198" y="341849"/>
        <a:ext cx="1051716" cy="683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45971" y="-65185"/>
          <a:ext cx="3720954" cy="397500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4</a:t>
          </a:r>
          <a:br>
            <a:rPr lang="en-US" sz="2000" kern="1200" dirty="0"/>
          </a:br>
          <a:r>
            <a:rPr lang="en-US" sz="2000" kern="1200" dirty="0"/>
            <a:t>Reflect</a:t>
          </a:r>
        </a:p>
      </dsp:txBody>
      <dsp:txXfrm>
        <a:off x="2186258" y="133564"/>
        <a:ext cx="1040378" cy="596251"/>
      </dsp:txXfrm>
    </dsp:sp>
    <dsp:sp modelId="{B72A935A-6CCB-40E1-9CCD-A014E7E16105}">
      <dsp:nvSpPr>
        <dsp:cNvPr id="0" name=""/>
        <dsp:cNvSpPr/>
      </dsp:nvSpPr>
      <dsp:spPr>
        <a:xfrm>
          <a:off x="1141842" y="0"/>
          <a:ext cx="3111540" cy="2986851"/>
        </a:xfrm>
        <a:prstGeom prst="ellipse">
          <a:avLst/>
        </a:prstGeom>
        <a:gradFill rotWithShape="0">
          <a:gsLst>
            <a:gs pos="0">
              <a:schemeClr val="accent4">
                <a:hueOff val="-839165"/>
                <a:satOff val="-1864"/>
                <a:lumOff val="-1373"/>
                <a:alphaOff val="0"/>
                <a:tint val="96000"/>
                <a:satMod val="100000"/>
                <a:lumMod val="104000"/>
              </a:schemeClr>
            </a:gs>
            <a:gs pos="78000">
              <a:schemeClr val="accent4">
                <a:hueOff val="-839165"/>
                <a:satOff val="-1864"/>
                <a:lumOff val="-137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3</a:t>
          </a:r>
          <a:br>
            <a:rPr lang="en-US" sz="2000" kern="1200" dirty="0"/>
          </a:br>
          <a:r>
            <a:rPr lang="en-US" sz="2000" kern="1200" dirty="0"/>
            <a:t>Review</a:t>
          </a:r>
        </a:p>
      </dsp:txBody>
      <dsp:txXfrm>
        <a:off x="2153871" y="179211"/>
        <a:ext cx="1087483" cy="537633"/>
      </dsp:txXfrm>
    </dsp:sp>
    <dsp:sp modelId="{62A32CA7-E651-4F17-91B4-5375B3DB28B1}">
      <dsp:nvSpPr>
        <dsp:cNvPr id="0" name=""/>
        <dsp:cNvSpPr/>
      </dsp:nvSpPr>
      <dsp:spPr>
        <a:xfrm>
          <a:off x="1509766" y="0"/>
          <a:ext cx="2378476" cy="2196148"/>
        </a:xfrm>
        <a:prstGeom prst="ellipse">
          <a:avLst/>
        </a:prstGeom>
        <a:gradFill rotWithShape="0">
          <a:gsLst>
            <a:gs pos="0">
              <a:schemeClr val="accent4">
                <a:hueOff val="-1678331"/>
                <a:satOff val="-3729"/>
                <a:lumOff val="-2745"/>
                <a:alphaOff val="0"/>
                <a:tint val="96000"/>
                <a:satMod val="100000"/>
                <a:lumMod val="104000"/>
              </a:schemeClr>
            </a:gs>
            <a:gs pos="78000">
              <a:schemeClr val="accent4">
                <a:hueOff val="-1678331"/>
                <a:satOff val="-3729"/>
                <a:lumOff val="-27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144819" y="164711"/>
        <a:ext cx="1108369" cy="494133"/>
      </dsp:txXfrm>
    </dsp:sp>
    <dsp:sp modelId="{5AFAE42E-ECBE-46B6-8D26-3A5020E7A537}">
      <dsp:nvSpPr>
        <dsp:cNvPr id="0" name=""/>
        <dsp:cNvSpPr/>
      </dsp:nvSpPr>
      <dsp:spPr>
        <a:xfrm>
          <a:off x="1960381" y="0"/>
          <a:ext cx="1487351" cy="1367398"/>
        </a:xfrm>
        <a:prstGeom prst="ellipse">
          <a:avLst/>
        </a:prstGeom>
        <a:gradFill rotWithShape="0">
          <a:gsLst>
            <a:gs pos="0">
              <a:schemeClr val="accent4">
                <a:hueOff val="-2517496"/>
                <a:satOff val="-5593"/>
                <a:lumOff val="-4118"/>
                <a:alphaOff val="0"/>
                <a:tint val="96000"/>
                <a:satMod val="100000"/>
                <a:lumMod val="104000"/>
              </a:schemeClr>
            </a:gs>
            <a:gs pos="78000">
              <a:schemeClr val="accent4">
                <a:hueOff val="-2517496"/>
                <a:satOff val="-5593"/>
                <a:lumOff val="-411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br>
            <a:rPr lang="en-US" sz="2000" kern="1200" dirty="0"/>
          </a:br>
          <a:endParaRPr lang="en-US" sz="2000" kern="1200" dirty="0"/>
        </a:p>
      </dsp:txBody>
      <dsp:txXfrm>
        <a:off x="2178198" y="341849"/>
        <a:ext cx="1051716" cy="683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45971" y="-65185"/>
          <a:ext cx="3720954" cy="397500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4</a:t>
          </a:r>
          <a:br>
            <a:rPr lang="en-US" sz="2000" kern="1200" dirty="0"/>
          </a:br>
          <a:r>
            <a:rPr lang="en-US" sz="2000" kern="1200" dirty="0"/>
            <a:t>Reflect</a:t>
          </a:r>
        </a:p>
      </dsp:txBody>
      <dsp:txXfrm>
        <a:off x="2186258" y="133564"/>
        <a:ext cx="1040378" cy="596251"/>
      </dsp:txXfrm>
    </dsp:sp>
    <dsp:sp modelId="{B72A935A-6CCB-40E1-9CCD-A014E7E16105}">
      <dsp:nvSpPr>
        <dsp:cNvPr id="0" name=""/>
        <dsp:cNvSpPr/>
      </dsp:nvSpPr>
      <dsp:spPr>
        <a:xfrm>
          <a:off x="1141842" y="0"/>
          <a:ext cx="3111540" cy="2986851"/>
        </a:xfrm>
        <a:prstGeom prst="ellipse">
          <a:avLst/>
        </a:prstGeom>
        <a:gradFill rotWithShape="0">
          <a:gsLst>
            <a:gs pos="0">
              <a:schemeClr val="accent4">
                <a:hueOff val="-839165"/>
                <a:satOff val="-1864"/>
                <a:lumOff val="-1373"/>
                <a:alphaOff val="0"/>
                <a:tint val="96000"/>
                <a:satMod val="100000"/>
                <a:lumMod val="104000"/>
              </a:schemeClr>
            </a:gs>
            <a:gs pos="78000">
              <a:schemeClr val="accent4">
                <a:hueOff val="-839165"/>
                <a:satOff val="-1864"/>
                <a:lumOff val="-137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3</a:t>
          </a:r>
          <a:br>
            <a:rPr lang="en-US" sz="2000" kern="1200" dirty="0"/>
          </a:br>
          <a:r>
            <a:rPr lang="en-US" sz="2000" kern="1200" dirty="0"/>
            <a:t>Review</a:t>
          </a:r>
        </a:p>
      </dsp:txBody>
      <dsp:txXfrm>
        <a:off x="2153871" y="179211"/>
        <a:ext cx="1087483" cy="537633"/>
      </dsp:txXfrm>
    </dsp:sp>
    <dsp:sp modelId="{62A32CA7-E651-4F17-91B4-5375B3DB28B1}">
      <dsp:nvSpPr>
        <dsp:cNvPr id="0" name=""/>
        <dsp:cNvSpPr/>
      </dsp:nvSpPr>
      <dsp:spPr>
        <a:xfrm>
          <a:off x="1509766" y="0"/>
          <a:ext cx="2378476" cy="2196148"/>
        </a:xfrm>
        <a:prstGeom prst="ellipse">
          <a:avLst/>
        </a:prstGeom>
        <a:gradFill rotWithShape="0">
          <a:gsLst>
            <a:gs pos="0">
              <a:schemeClr val="accent4">
                <a:hueOff val="-1678331"/>
                <a:satOff val="-3729"/>
                <a:lumOff val="-2745"/>
                <a:alphaOff val="0"/>
                <a:tint val="96000"/>
                <a:satMod val="100000"/>
                <a:lumMod val="104000"/>
              </a:schemeClr>
            </a:gs>
            <a:gs pos="78000">
              <a:schemeClr val="accent4">
                <a:hueOff val="-1678331"/>
                <a:satOff val="-3729"/>
                <a:lumOff val="-27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144819" y="164711"/>
        <a:ext cx="1108369" cy="494133"/>
      </dsp:txXfrm>
    </dsp:sp>
    <dsp:sp modelId="{5AFAE42E-ECBE-46B6-8D26-3A5020E7A537}">
      <dsp:nvSpPr>
        <dsp:cNvPr id="0" name=""/>
        <dsp:cNvSpPr/>
      </dsp:nvSpPr>
      <dsp:spPr>
        <a:xfrm>
          <a:off x="1960381" y="0"/>
          <a:ext cx="1487351" cy="1367398"/>
        </a:xfrm>
        <a:prstGeom prst="ellipse">
          <a:avLst/>
        </a:prstGeom>
        <a:gradFill rotWithShape="0">
          <a:gsLst>
            <a:gs pos="0">
              <a:schemeClr val="accent4">
                <a:hueOff val="-2517496"/>
                <a:satOff val="-5593"/>
                <a:lumOff val="-4118"/>
                <a:alphaOff val="0"/>
                <a:tint val="96000"/>
                <a:satMod val="100000"/>
                <a:lumMod val="104000"/>
              </a:schemeClr>
            </a:gs>
            <a:gs pos="78000">
              <a:schemeClr val="accent4">
                <a:hueOff val="-2517496"/>
                <a:satOff val="-5593"/>
                <a:lumOff val="-411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br>
            <a:rPr lang="en-US" sz="2000" kern="1200" dirty="0"/>
          </a:br>
          <a:endParaRPr lang="en-US" sz="2000" kern="1200" dirty="0"/>
        </a:p>
      </dsp:txBody>
      <dsp:txXfrm>
        <a:off x="2178198" y="341849"/>
        <a:ext cx="1051716" cy="683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45971" y="-65185"/>
          <a:ext cx="3720954" cy="397500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4</a:t>
          </a:r>
          <a:br>
            <a:rPr lang="en-US" sz="2000" kern="1200" dirty="0"/>
          </a:br>
          <a:r>
            <a:rPr lang="en-US" sz="2000" kern="1200" dirty="0"/>
            <a:t>Reflect</a:t>
          </a:r>
        </a:p>
      </dsp:txBody>
      <dsp:txXfrm>
        <a:off x="2186258" y="133564"/>
        <a:ext cx="1040378" cy="596251"/>
      </dsp:txXfrm>
    </dsp:sp>
    <dsp:sp modelId="{B72A935A-6CCB-40E1-9CCD-A014E7E16105}">
      <dsp:nvSpPr>
        <dsp:cNvPr id="0" name=""/>
        <dsp:cNvSpPr/>
      </dsp:nvSpPr>
      <dsp:spPr>
        <a:xfrm>
          <a:off x="1141842" y="0"/>
          <a:ext cx="3111540" cy="2986851"/>
        </a:xfrm>
        <a:prstGeom prst="ellipse">
          <a:avLst/>
        </a:prstGeom>
        <a:gradFill rotWithShape="0">
          <a:gsLst>
            <a:gs pos="0">
              <a:schemeClr val="accent4">
                <a:hueOff val="-839165"/>
                <a:satOff val="-1864"/>
                <a:lumOff val="-1373"/>
                <a:alphaOff val="0"/>
                <a:tint val="96000"/>
                <a:satMod val="100000"/>
                <a:lumMod val="104000"/>
              </a:schemeClr>
            </a:gs>
            <a:gs pos="78000">
              <a:schemeClr val="accent4">
                <a:hueOff val="-839165"/>
                <a:satOff val="-1864"/>
                <a:lumOff val="-137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3</a:t>
          </a:r>
          <a:br>
            <a:rPr lang="en-US" sz="2000" kern="1200" dirty="0"/>
          </a:br>
          <a:r>
            <a:rPr lang="en-US" sz="2000" kern="1200" dirty="0"/>
            <a:t>Review</a:t>
          </a:r>
        </a:p>
      </dsp:txBody>
      <dsp:txXfrm>
        <a:off x="2153871" y="179211"/>
        <a:ext cx="1087483" cy="537633"/>
      </dsp:txXfrm>
    </dsp:sp>
    <dsp:sp modelId="{62A32CA7-E651-4F17-91B4-5375B3DB28B1}">
      <dsp:nvSpPr>
        <dsp:cNvPr id="0" name=""/>
        <dsp:cNvSpPr/>
      </dsp:nvSpPr>
      <dsp:spPr>
        <a:xfrm>
          <a:off x="1509766" y="0"/>
          <a:ext cx="2378476" cy="2196148"/>
        </a:xfrm>
        <a:prstGeom prst="ellipse">
          <a:avLst/>
        </a:prstGeom>
        <a:gradFill rotWithShape="0">
          <a:gsLst>
            <a:gs pos="0">
              <a:schemeClr val="accent4">
                <a:hueOff val="-1678331"/>
                <a:satOff val="-3729"/>
                <a:lumOff val="-2745"/>
                <a:alphaOff val="0"/>
                <a:tint val="96000"/>
                <a:satMod val="100000"/>
                <a:lumMod val="104000"/>
              </a:schemeClr>
            </a:gs>
            <a:gs pos="78000">
              <a:schemeClr val="accent4">
                <a:hueOff val="-1678331"/>
                <a:satOff val="-3729"/>
                <a:lumOff val="-27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144819" y="164711"/>
        <a:ext cx="1108369" cy="494133"/>
      </dsp:txXfrm>
    </dsp:sp>
    <dsp:sp modelId="{5AFAE42E-ECBE-46B6-8D26-3A5020E7A537}">
      <dsp:nvSpPr>
        <dsp:cNvPr id="0" name=""/>
        <dsp:cNvSpPr/>
      </dsp:nvSpPr>
      <dsp:spPr>
        <a:xfrm>
          <a:off x="1960381" y="0"/>
          <a:ext cx="1487351" cy="1367398"/>
        </a:xfrm>
        <a:prstGeom prst="ellipse">
          <a:avLst/>
        </a:prstGeom>
        <a:gradFill rotWithShape="0">
          <a:gsLst>
            <a:gs pos="0">
              <a:schemeClr val="accent4">
                <a:hueOff val="-2517496"/>
                <a:satOff val="-5593"/>
                <a:lumOff val="-4118"/>
                <a:alphaOff val="0"/>
                <a:tint val="96000"/>
                <a:satMod val="100000"/>
                <a:lumMod val="104000"/>
              </a:schemeClr>
            </a:gs>
            <a:gs pos="78000">
              <a:schemeClr val="accent4">
                <a:hueOff val="-2517496"/>
                <a:satOff val="-5593"/>
                <a:lumOff val="-411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br>
            <a:rPr lang="en-US" sz="2000" kern="1200" dirty="0"/>
          </a:br>
          <a:endParaRPr lang="en-US" sz="2000" kern="1200" dirty="0"/>
        </a:p>
      </dsp:txBody>
      <dsp:txXfrm>
        <a:off x="2178198" y="341849"/>
        <a:ext cx="1051716" cy="6836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png"/><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tutorial.math.lamar.edu/" TargetMode="External"/><Relationship Id="rId3" Type="http://schemas.openxmlformats.org/officeDocument/2006/relationships/hyperlink" Target="http://www.vark-learn.com/" TargetMode="External"/><Relationship Id="rId7" Type="http://schemas.openxmlformats.org/officeDocument/2006/relationships/hyperlink" Target="http://www.hippocampus.org/" TargetMode="External"/><Relationship Id="rId2" Type="http://schemas.openxmlformats.org/officeDocument/2006/relationships/hyperlink" Target="http://www.howtostudy.org/" TargetMode="External"/><Relationship Id="rId1" Type="http://schemas.openxmlformats.org/officeDocument/2006/relationships/slideLayout" Target="../slideLayouts/slideLayout2.xml"/><Relationship Id="rId6" Type="http://schemas.openxmlformats.org/officeDocument/2006/relationships/hyperlink" Target="http://www.khanacademy.org/" TargetMode="External"/><Relationship Id="rId11" Type="http://schemas.openxmlformats.org/officeDocument/2006/relationships/hyperlink" Target="https://education.ti.com/" TargetMode="External"/><Relationship Id="rId5" Type="http://schemas.openxmlformats.org/officeDocument/2006/relationships/hyperlink" Target="http://academic.pg.cc.md.us/~wpeirce/MCCCTR/metacognition.htm" TargetMode="External"/><Relationship Id="rId10" Type="http://schemas.openxmlformats.org/officeDocument/2006/relationships/hyperlink" Target="http://www.profrobbob.com/" TargetMode="External"/><Relationship Id="rId4" Type="http://schemas.openxmlformats.org/officeDocument/2006/relationships/hyperlink" Target="http://www.drearlbloch.com/" TargetMode="External"/><Relationship Id="rId9" Type="http://schemas.openxmlformats.org/officeDocument/2006/relationships/hyperlink" Target="http://mathforum.or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ed.ted.com/lessons/the-unexpected-math-behind-van-gogh-s-starry-night-natalya-st-clair" TargetMode="External"/><Relationship Id="rId2" Type="http://schemas.openxmlformats.org/officeDocument/2006/relationships/hyperlink" Target="https://plus.maths.org/content/" TargetMode="External"/><Relationship Id="rId1" Type="http://schemas.openxmlformats.org/officeDocument/2006/relationships/slideLayout" Target="../slideLayouts/slideLayout2.xml"/><Relationship Id="rId6" Type="http://schemas.openxmlformats.org/officeDocument/2006/relationships/hyperlink" Target="https://youtu.be/N-7tcTIrers" TargetMode="External"/><Relationship Id="rId5" Type="http://schemas.openxmlformats.org/officeDocument/2006/relationships/hyperlink" Target="https://youtu.be/23I5GS4JiDg" TargetMode="External"/><Relationship Id="rId4" Type="http://schemas.openxmlformats.org/officeDocument/2006/relationships/hyperlink" Target="https://youtu.be/lA6hE7NFIK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itunes.apple.com/us/app/camscanner-free-pdf-document/id388627783?mt=8" TargetMode="External"/><Relationship Id="rId2" Type="http://schemas.openxmlformats.org/officeDocument/2006/relationships/hyperlink" Target="http://www.pdfmate.com/3-pdf-converter-for-android-mobile-phones.html" TargetMode="External"/><Relationship Id="rId1" Type="http://schemas.openxmlformats.org/officeDocument/2006/relationships/slideLayout" Target="../slideLayouts/slideLayout2.xml"/><Relationship Id="rId4" Type="http://schemas.openxmlformats.org/officeDocument/2006/relationships/hyperlink" Target="http://www.windowsphone.com/en-us/store/app/camscanner/d991ee36-dc78-41e1-9406-0943f13c70fb"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pearsonhighered.com/alanbass/instructor-resources.html" TargetMode="External"/><Relationship Id="rId3" Type="http://schemas.openxmlformats.org/officeDocument/2006/relationships/hyperlink" Target="http://completecollege.org/spanningthedivide/#footer" TargetMode="External"/><Relationship Id="rId7" Type="http://schemas.openxmlformats.org/officeDocument/2006/relationships/hyperlink" Target="http://math.unipa.it/~grim/21_project/21_charlotte_OdafePaperEdit.pdf" TargetMode="External"/><Relationship Id="rId2" Type="http://schemas.openxmlformats.org/officeDocument/2006/relationships/hyperlink" Target="https://www.edweek.org/ew/articles/2012/11/14/12softskills_ep.h32.html" TargetMode="External"/><Relationship Id="rId1" Type="http://schemas.openxmlformats.org/officeDocument/2006/relationships/slideLayout" Target="../slideLayouts/slideLayout2.xml"/><Relationship Id="rId6" Type="http://schemas.openxmlformats.org/officeDocument/2006/relationships/hyperlink" Target="https://www.usnews.com/education/blogs/college-admissions-playbook/2014/05/12/hone-the-top-5-soft-skills-every-college-student-needs" TargetMode="External"/><Relationship Id="rId5" Type="http://schemas.openxmlformats.org/officeDocument/2006/relationships/hyperlink" Target="https://angeladuckworth.com/grit-scale/" TargetMode="External"/><Relationship Id="rId4" Type="http://schemas.openxmlformats.org/officeDocument/2006/relationships/hyperlink" Target="http://www.rediquest.com/metacognition/" TargetMode="External"/><Relationship Id="rId9" Type="http://schemas.openxmlformats.org/officeDocument/2006/relationships/hyperlink" Target="https://www.brookings.edu/blog/social-mobility-memos/2015/03/18/building-the-soft-skills-for-success/"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774E-11FA-49FB-BE3F-BB5396CEB7E0}"/>
              </a:ext>
            </a:extLst>
          </p:cNvPr>
          <p:cNvSpPr>
            <a:spLocks noGrp="1"/>
          </p:cNvSpPr>
          <p:nvPr>
            <p:ph type="ctrTitle"/>
          </p:nvPr>
        </p:nvSpPr>
        <p:spPr>
          <a:xfrm>
            <a:off x="1371600" y="1048663"/>
            <a:ext cx="9448800" cy="1825096"/>
          </a:xfrm>
        </p:spPr>
        <p:txBody>
          <a:bodyPr>
            <a:normAutofit/>
          </a:bodyPr>
          <a:lstStyle/>
          <a:p>
            <a:r>
              <a:rPr lang="en-US" dirty="0"/>
              <a:t>Soft Skills for Student Success</a:t>
            </a:r>
          </a:p>
        </p:txBody>
      </p:sp>
      <p:sp>
        <p:nvSpPr>
          <p:cNvPr id="3" name="Subtitle 2">
            <a:extLst>
              <a:ext uri="{FF2B5EF4-FFF2-40B4-BE49-F238E27FC236}">
                <a16:creationId xmlns:a16="http://schemas.microsoft.com/office/drawing/2014/main" id="{8DC995A2-E34D-4840-973D-B031631942D3}"/>
              </a:ext>
            </a:extLst>
          </p:cNvPr>
          <p:cNvSpPr>
            <a:spLocks noGrp="1"/>
          </p:cNvSpPr>
          <p:nvPr>
            <p:ph type="subTitle" idx="1"/>
          </p:nvPr>
        </p:nvSpPr>
        <p:spPr>
          <a:xfrm>
            <a:off x="1371600" y="3077029"/>
            <a:ext cx="10414000" cy="3054829"/>
          </a:xfrm>
        </p:spPr>
        <p:txBody>
          <a:bodyPr>
            <a:normAutofit fontScale="92500" lnSpcReduction="10000"/>
          </a:bodyPr>
          <a:lstStyle/>
          <a:p>
            <a:pPr algn="r"/>
            <a:r>
              <a:rPr lang="en-US" sz="3900" dirty="0"/>
              <a:t>in a Precalculus Corequisite Course</a:t>
            </a:r>
          </a:p>
          <a:p>
            <a:endParaRPr lang="en-US" sz="2800" dirty="0"/>
          </a:p>
          <a:p>
            <a:pPr algn="r"/>
            <a:r>
              <a:rPr lang="en-US" sz="3000" dirty="0"/>
              <a:t>Johanna M Debrecht</a:t>
            </a:r>
          </a:p>
          <a:p>
            <a:pPr algn="r"/>
            <a:endParaRPr lang="en-US" sz="2400" dirty="0"/>
          </a:p>
          <a:p>
            <a:pPr algn="r"/>
            <a:endParaRPr lang="en-US" sz="2400" dirty="0"/>
          </a:p>
          <a:p>
            <a:pPr algn="r"/>
            <a:r>
              <a:rPr lang="en-US" sz="2400" dirty="0"/>
              <a:t>Northern Virginia CC</a:t>
            </a:r>
          </a:p>
          <a:p>
            <a:pPr algn="r"/>
            <a:r>
              <a:rPr lang="en-US" sz="2400" dirty="0"/>
              <a:t>jdebrecht@nvcc.edu</a:t>
            </a:r>
          </a:p>
        </p:txBody>
      </p:sp>
    </p:spTree>
    <p:extLst>
      <p:ext uri="{BB962C8B-B14F-4D97-AF65-F5344CB8AC3E}">
        <p14:creationId xmlns:p14="http://schemas.microsoft.com/office/powerpoint/2010/main" val="142639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C5C1-F491-485A-8D45-342680E080E7}"/>
              </a:ext>
            </a:extLst>
          </p:cNvPr>
          <p:cNvSpPr>
            <a:spLocks noGrp="1"/>
          </p:cNvSpPr>
          <p:nvPr>
            <p:ph type="title"/>
          </p:nvPr>
        </p:nvSpPr>
        <p:spPr>
          <a:xfrm>
            <a:off x="3433487" y="140430"/>
            <a:ext cx="8610600" cy="1293028"/>
          </a:xfrm>
        </p:spPr>
        <p:txBody>
          <a:bodyPr/>
          <a:lstStyle/>
          <a:p>
            <a:r>
              <a:rPr lang="en-US" dirty="0"/>
              <a:t>Reflective learning via Communication</a:t>
            </a:r>
          </a:p>
        </p:txBody>
      </p:sp>
      <p:sp>
        <p:nvSpPr>
          <p:cNvPr id="3" name="Content Placeholder 2">
            <a:extLst>
              <a:ext uri="{FF2B5EF4-FFF2-40B4-BE49-F238E27FC236}">
                <a16:creationId xmlns:a16="http://schemas.microsoft.com/office/drawing/2014/main" id="{08B73D9C-6A2A-4A4C-B5DB-59A50210B8B6}"/>
              </a:ext>
            </a:extLst>
          </p:cNvPr>
          <p:cNvSpPr>
            <a:spLocks noGrp="1"/>
          </p:cNvSpPr>
          <p:nvPr>
            <p:ph idx="1"/>
          </p:nvPr>
        </p:nvSpPr>
        <p:spPr>
          <a:xfrm>
            <a:off x="150607" y="1433458"/>
            <a:ext cx="12041393" cy="4785227"/>
          </a:xfrm>
        </p:spPr>
        <p:txBody>
          <a:bodyPr>
            <a:normAutofit/>
          </a:bodyPr>
          <a:lstStyle/>
          <a:p>
            <a:pPr>
              <a:lnSpc>
                <a:spcPct val="100000"/>
              </a:lnSpc>
              <a:spcBef>
                <a:spcPts val="2400"/>
              </a:spcBef>
            </a:pPr>
            <a:r>
              <a:rPr lang="en-US" sz="3200" dirty="0"/>
              <a:t>Draw one student’s name at random to summarize previous class day’s major concepts, theorems, definitions, procedures, w/o using notes. </a:t>
            </a:r>
          </a:p>
          <a:p>
            <a:pPr lvl="1">
              <a:lnSpc>
                <a:spcPct val="100000"/>
              </a:lnSpc>
              <a:spcBef>
                <a:spcPts val="2400"/>
              </a:spcBef>
            </a:pPr>
            <a:r>
              <a:rPr lang="en-US" sz="3000" dirty="0"/>
              <a:t>If stuck, class answers, again without notes. </a:t>
            </a:r>
          </a:p>
          <a:p>
            <a:pPr>
              <a:lnSpc>
                <a:spcPct val="100000"/>
              </a:lnSpc>
              <a:spcBef>
                <a:spcPts val="2400"/>
              </a:spcBef>
            </a:pPr>
            <a:r>
              <a:rPr lang="en-US" sz="3200" b="1" dirty="0">
                <a:solidFill>
                  <a:schemeClr val="accent2">
                    <a:lumMod val="60000"/>
                    <a:lumOff val="40000"/>
                  </a:schemeClr>
                </a:solidFill>
              </a:rPr>
              <a:t>Result</a:t>
            </a:r>
            <a:r>
              <a:rPr lang="en-US" sz="3200" dirty="0"/>
              <a:t>: Everybody came on time to “quiz” each other on the previous day’s lesson. </a:t>
            </a:r>
          </a:p>
          <a:p>
            <a:pPr>
              <a:lnSpc>
                <a:spcPct val="100000"/>
              </a:lnSpc>
              <a:spcBef>
                <a:spcPts val="2400"/>
              </a:spcBef>
            </a:pPr>
            <a:r>
              <a:rPr lang="en-US" sz="3200" dirty="0"/>
              <a:t>This also helps the instructor pinpoint misconceptions early.</a:t>
            </a:r>
          </a:p>
        </p:txBody>
      </p:sp>
    </p:spTree>
    <p:extLst>
      <p:ext uri="{BB962C8B-B14F-4D97-AF65-F5344CB8AC3E}">
        <p14:creationId xmlns:p14="http://schemas.microsoft.com/office/powerpoint/2010/main" val="3945411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507E-5BE1-4E20-9CDE-579B0AAB1A27}"/>
              </a:ext>
            </a:extLst>
          </p:cNvPr>
          <p:cNvSpPr>
            <a:spLocks noGrp="1"/>
          </p:cNvSpPr>
          <p:nvPr>
            <p:ph type="title"/>
          </p:nvPr>
        </p:nvSpPr>
        <p:spPr/>
        <p:txBody>
          <a:bodyPr>
            <a:normAutofit fontScale="90000"/>
          </a:bodyPr>
          <a:lstStyle/>
          <a:p>
            <a:r>
              <a:rPr lang="en-US" dirty="0"/>
              <a:t>Reflective Learning via Communication: Professor guidelines</a:t>
            </a:r>
          </a:p>
        </p:txBody>
      </p:sp>
      <p:sp>
        <p:nvSpPr>
          <p:cNvPr id="3" name="Content Placeholder 2">
            <a:extLst>
              <a:ext uri="{FF2B5EF4-FFF2-40B4-BE49-F238E27FC236}">
                <a16:creationId xmlns:a16="http://schemas.microsoft.com/office/drawing/2014/main" id="{FF6B1E69-B910-4C1C-B1C3-A184D233E442}"/>
              </a:ext>
            </a:extLst>
          </p:cNvPr>
          <p:cNvSpPr>
            <a:spLocks noGrp="1"/>
          </p:cNvSpPr>
          <p:nvPr>
            <p:ph idx="1"/>
          </p:nvPr>
        </p:nvSpPr>
        <p:spPr>
          <a:xfrm>
            <a:off x="236667" y="2194560"/>
            <a:ext cx="11693563" cy="4421393"/>
          </a:xfrm>
        </p:spPr>
        <p:txBody>
          <a:bodyPr>
            <a:normAutofit lnSpcReduction="10000"/>
          </a:bodyPr>
          <a:lstStyle/>
          <a:p>
            <a:pPr marL="0" indent="0">
              <a:buNone/>
            </a:pPr>
            <a:r>
              <a:rPr lang="en-US" sz="3100" dirty="0"/>
              <a:t>Teacher </a:t>
            </a:r>
            <a:r>
              <a:rPr lang="en-US" sz="4000" b="1" dirty="0">
                <a:solidFill>
                  <a:schemeClr val="accent2">
                    <a:lumMod val="60000"/>
                    <a:lumOff val="40000"/>
                  </a:schemeClr>
                </a:solidFill>
              </a:rPr>
              <a:t>Guidelines</a:t>
            </a:r>
            <a:r>
              <a:rPr lang="en-US" sz="3100" dirty="0"/>
              <a:t> for Implementing Student Reflection </a:t>
            </a:r>
          </a:p>
          <a:p>
            <a:pPr marL="457200" indent="-457200">
              <a:buAutoNum type="arabicPeriod"/>
            </a:pPr>
            <a:r>
              <a:rPr lang="en-US" dirty="0"/>
              <a:t>Explain the meaning and rationale for student reflection practice. </a:t>
            </a:r>
          </a:p>
          <a:p>
            <a:pPr marL="457200" indent="-457200">
              <a:buAutoNum type="arabicPeriod"/>
            </a:pPr>
            <a:r>
              <a:rPr lang="en-US" dirty="0"/>
              <a:t>Encourage students to continue daily reflection by randomly selecting a student to present. </a:t>
            </a:r>
          </a:p>
          <a:p>
            <a:pPr marL="457200" indent="-457200">
              <a:buAutoNum type="arabicPeriod"/>
            </a:pPr>
            <a:r>
              <a:rPr lang="en-US" dirty="0"/>
              <a:t>Conduct weekly reflections on Mondays on paper provided to prevent cheating. </a:t>
            </a:r>
          </a:p>
          <a:p>
            <a:pPr marL="457200" indent="-457200">
              <a:buAutoNum type="arabicPeriod"/>
            </a:pPr>
            <a:r>
              <a:rPr lang="en-US" dirty="0"/>
              <a:t>Keep a checklist of topics covered during each lesson. Make sure student presenting mentions all of them.</a:t>
            </a:r>
          </a:p>
          <a:p>
            <a:pPr marL="457200" indent="-457200">
              <a:buAutoNum type="arabicPeriod"/>
            </a:pPr>
            <a:r>
              <a:rPr lang="en-US" dirty="0"/>
              <a:t>Comment on incomplete reflections (oral or written). Very poorly written reflections could be rewritten.</a:t>
            </a:r>
          </a:p>
          <a:p>
            <a:pPr marL="457200" indent="-457200">
              <a:buAutoNum type="arabicPeriod"/>
            </a:pPr>
            <a:r>
              <a:rPr lang="en-US" dirty="0"/>
              <a:t>Teach students how to study and model good habits in the class. Recap &amp; review.</a:t>
            </a:r>
          </a:p>
          <a:p>
            <a:pPr marL="457200" indent="-457200">
              <a:buAutoNum type="arabicPeriod"/>
            </a:pPr>
            <a:r>
              <a:rPr lang="en-US" dirty="0"/>
              <a:t>Have a closed book/notes policy during oral presentations and written surveys. </a:t>
            </a:r>
          </a:p>
        </p:txBody>
      </p:sp>
    </p:spTree>
    <p:extLst>
      <p:ext uri="{BB962C8B-B14F-4D97-AF65-F5344CB8AC3E}">
        <p14:creationId xmlns:p14="http://schemas.microsoft.com/office/powerpoint/2010/main" val="260831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EC35-BE2C-44C4-B0AD-EF19ABA35656}"/>
              </a:ext>
            </a:extLst>
          </p:cNvPr>
          <p:cNvSpPr>
            <a:spLocks noGrp="1"/>
          </p:cNvSpPr>
          <p:nvPr>
            <p:ph type="title"/>
          </p:nvPr>
        </p:nvSpPr>
        <p:spPr>
          <a:xfrm>
            <a:off x="3287486" y="43537"/>
            <a:ext cx="8610599" cy="1303867"/>
          </a:xfrm>
        </p:spPr>
        <p:txBody>
          <a:bodyPr/>
          <a:lstStyle/>
          <a:p>
            <a:r>
              <a:rPr lang="en-US" dirty="0"/>
              <a:t>The Daily 411:Guidelines</a:t>
            </a:r>
          </a:p>
        </p:txBody>
      </p:sp>
      <p:sp>
        <p:nvSpPr>
          <p:cNvPr id="3" name="Text Placeholder 2">
            <a:extLst>
              <a:ext uri="{FF2B5EF4-FFF2-40B4-BE49-F238E27FC236}">
                <a16:creationId xmlns:a16="http://schemas.microsoft.com/office/drawing/2014/main" id="{BBF09823-2FC3-4D65-974D-7D5F5DB278B9}"/>
              </a:ext>
            </a:extLst>
          </p:cNvPr>
          <p:cNvSpPr>
            <a:spLocks noGrp="1"/>
          </p:cNvSpPr>
          <p:nvPr>
            <p:ph type="body" idx="1"/>
          </p:nvPr>
        </p:nvSpPr>
        <p:spPr>
          <a:xfrm>
            <a:off x="859971" y="1396538"/>
            <a:ext cx="3456432" cy="617320"/>
          </a:xfrm>
        </p:spPr>
        <p:txBody>
          <a:bodyPr/>
          <a:lstStyle/>
          <a:p>
            <a:r>
              <a:rPr lang="en-US" sz="2800" dirty="0"/>
              <a:t>Before Oral Presentation </a:t>
            </a:r>
          </a:p>
        </p:txBody>
      </p:sp>
      <p:sp>
        <p:nvSpPr>
          <p:cNvPr id="4" name="Text Placeholder 3">
            <a:extLst>
              <a:ext uri="{FF2B5EF4-FFF2-40B4-BE49-F238E27FC236}">
                <a16:creationId xmlns:a16="http://schemas.microsoft.com/office/drawing/2014/main" id="{39B49266-18A5-4C63-8826-AD4BBFAFABD8}"/>
              </a:ext>
            </a:extLst>
          </p:cNvPr>
          <p:cNvSpPr>
            <a:spLocks noGrp="1"/>
          </p:cNvSpPr>
          <p:nvPr>
            <p:ph type="body" sz="half" idx="15"/>
          </p:nvPr>
        </p:nvSpPr>
        <p:spPr>
          <a:xfrm>
            <a:off x="381000" y="2011926"/>
            <a:ext cx="3761231" cy="4399760"/>
          </a:xfrm>
        </p:spPr>
        <p:txBody>
          <a:bodyPr>
            <a:noAutofit/>
          </a:bodyPr>
          <a:lstStyle/>
          <a:p>
            <a:pPr marL="342900" indent="-342900">
              <a:buAutoNum type="arabicPeriod"/>
            </a:pPr>
            <a:r>
              <a:rPr lang="en-US" sz="2000" dirty="0"/>
              <a:t>Orient students to what’s expected by doing the first presentation yourself. (Caveat: it’s a recap, not a reteach.)</a:t>
            </a:r>
          </a:p>
          <a:p>
            <a:pPr marL="342900" indent="-342900">
              <a:buAutoNum type="arabicPeriod"/>
            </a:pPr>
            <a:r>
              <a:rPr lang="en-US" sz="2000" dirty="0"/>
              <a:t>Decide ahead how much detail you want. Be consistent in how you present main ideas in class. (Ex. All on left board.)</a:t>
            </a:r>
          </a:p>
          <a:p>
            <a:pPr marL="342900" indent="-342900">
              <a:buAutoNum type="arabicPeriod"/>
            </a:pPr>
            <a:r>
              <a:rPr lang="en-US" sz="2000" dirty="0"/>
              <a:t>Prepare rubric to record and grade students’ oral presentations. </a:t>
            </a:r>
          </a:p>
        </p:txBody>
      </p:sp>
      <p:sp>
        <p:nvSpPr>
          <p:cNvPr id="5" name="Text Placeholder 4">
            <a:extLst>
              <a:ext uri="{FF2B5EF4-FFF2-40B4-BE49-F238E27FC236}">
                <a16:creationId xmlns:a16="http://schemas.microsoft.com/office/drawing/2014/main" id="{9C8BA5E3-F914-43D8-99F6-D1F825552713}"/>
              </a:ext>
            </a:extLst>
          </p:cNvPr>
          <p:cNvSpPr>
            <a:spLocks noGrp="1"/>
          </p:cNvSpPr>
          <p:nvPr>
            <p:ph type="body" sz="quarter" idx="3"/>
          </p:nvPr>
        </p:nvSpPr>
        <p:spPr>
          <a:xfrm>
            <a:off x="4542971" y="1395791"/>
            <a:ext cx="3456432" cy="626534"/>
          </a:xfrm>
        </p:spPr>
        <p:txBody>
          <a:bodyPr/>
          <a:lstStyle/>
          <a:p>
            <a:r>
              <a:rPr lang="en-US" sz="2800" dirty="0"/>
              <a:t>During Oral Presentation </a:t>
            </a:r>
          </a:p>
        </p:txBody>
      </p:sp>
      <p:sp>
        <p:nvSpPr>
          <p:cNvPr id="6" name="Text Placeholder 5">
            <a:extLst>
              <a:ext uri="{FF2B5EF4-FFF2-40B4-BE49-F238E27FC236}">
                <a16:creationId xmlns:a16="http://schemas.microsoft.com/office/drawing/2014/main" id="{3FC1E551-BF35-46E3-A929-7FFEF5E664EF}"/>
              </a:ext>
            </a:extLst>
          </p:cNvPr>
          <p:cNvSpPr>
            <a:spLocks noGrp="1"/>
          </p:cNvSpPr>
          <p:nvPr>
            <p:ph type="body" sz="half" idx="16"/>
          </p:nvPr>
        </p:nvSpPr>
        <p:spPr>
          <a:xfrm>
            <a:off x="4366857" y="2011428"/>
            <a:ext cx="3902663" cy="4400258"/>
          </a:xfrm>
        </p:spPr>
        <p:txBody>
          <a:bodyPr>
            <a:noAutofit/>
          </a:bodyPr>
          <a:lstStyle/>
          <a:p>
            <a:pPr marL="342900" indent="-342900">
              <a:buAutoNum type="arabicPeriod"/>
            </a:pPr>
            <a:r>
              <a:rPr lang="en-US" sz="1800" dirty="0"/>
              <a:t>Remind students to communicate clearly. </a:t>
            </a:r>
          </a:p>
          <a:p>
            <a:pPr marL="342900" indent="-342900">
              <a:buAutoNum type="arabicPeriod"/>
            </a:pPr>
            <a:r>
              <a:rPr lang="en-US" sz="1800" dirty="0"/>
              <a:t>Remind students you are taking notes on what they say or do. </a:t>
            </a:r>
          </a:p>
          <a:p>
            <a:pPr marL="342900" indent="-342900">
              <a:buAutoNum type="arabicPeriod"/>
            </a:pPr>
            <a:r>
              <a:rPr lang="en-US" sz="1800" dirty="0"/>
              <a:t>Observe &amp; listen during presentations. </a:t>
            </a:r>
          </a:p>
          <a:p>
            <a:pPr marL="342900" indent="-342900">
              <a:buFont typeface="Arial" panose="020B0604020202020204" pitchFamily="34" charset="0"/>
              <a:buAutoNum type="arabicPeriod"/>
            </a:pPr>
            <a:r>
              <a:rPr lang="en-US" sz="1800" dirty="0"/>
              <a:t>Record student’s statements, use of diagrams &amp; graphs, &amp; confidence. </a:t>
            </a:r>
          </a:p>
          <a:p>
            <a:pPr marL="342900" indent="-342900">
              <a:buAutoNum type="arabicPeriod"/>
            </a:pPr>
            <a:r>
              <a:rPr lang="en-US" sz="1800" dirty="0"/>
              <a:t>At end, ask probing questions for clarification and understanding.</a:t>
            </a:r>
          </a:p>
          <a:p>
            <a:pPr marL="342900" indent="-342900">
              <a:buAutoNum type="arabicPeriod"/>
            </a:pPr>
            <a:r>
              <a:rPr lang="en-US" sz="1800" dirty="0"/>
              <a:t>Correct misconceptions. </a:t>
            </a:r>
          </a:p>
        </p:txBody>
      </p:sp>
      <p:sp>
        <p:nvSpPr>
          <p:cNvPr id="7" name="Text Placeholder 6">
            <a:extLst>
              <a:ext uri="{FF2B5EF4-FFF2-40B4-BE49-F238E27FC236}">
                <a16:creationId xmlns:a16="http://schemas.microsoft.com/office/drawing/2014/main" id="{491720FA-7AAB-4845-96CE-B96A3B97724D}"/>
              </a:ext>
            </a:extLst>
          </p:cNvPr>
          <p:cNvSpPr>
            <a:spLocks noGrp="1"/>
          </p:cNvSpPr>
          <p:nvPr>
            <p:ph type="body" sz="quarter" idx="13"/>
          </p:nvPr>
        </p:nvSpPr>
        <p:spPr>
          <a:xfrm>
            <a:off x="8225971" y="1387324"/>
            <a:ext cx="3456432" cy="626534"/>
          </a:xfrm>
        </p:spPr>
        <p:txBody>
          <a:bodyPr/>
          <a:lstStyle/>
          <a:p>
            <a:r>
              <a:rPr lang="en-US" sz="2800" dirty="0"/>
              <a:t>After Oral Presentation</a:t>
            </a:r>
          </a:p>
        </p:txBody>
      </p:sp>
      <p:sp>
        <p:nvSpPr>
          <p:cNvPr id="8" name="Text Placeholder 7">
            <a:extLst>
              <a:ext uri="{FF2B5EF4-FFF2-40B4-BE49-F238E27FC236}">
                <a16:creationId xmlns:a16="http://schemas.microsoft.com/office/drawing/2014/main" id="{A500228F-7B66-4761-B9F6-79364AAD64E4}"/>
              </a:ext>
            </a:extLst>
          </p:cNvPr>
          <p:cNvSpPr>
            <a:spLocks noGrp="1"/>
          </p:cNvSpPr>
          <p:nvPr>
            <p:ph type="body" sz="half" idx="17"/>
          </p:nvPr>
        </p:nvSpPr>
        <p:spPr>
          <a:xfrm>
            <a:off x="8269521" y="2011926"/>
            <a:ext cx="3456432" cy="3314132"/>
          </a:xfrm>
        </p:spPr>
        <p:txBody>
          <a:bodyPr>
            <a:normAutofit/>
          </a:bodyPr>
          <a:lstStyle/>
          <a:p>
            <a:pPr marL="342900" indent="-342900">
              <a:buAutoNum type="arabicPeriod"/>
            </a:pPr>
            <a:r>
              <a:rPr lang="en-US" sz="2000" dirty="0"/>
              <a:t>Quickly complete any additional comments. </a:t>
            </a:r>
          </a:p>
          <a:p>
            <a:pPr marL="342900" indent="-342900">
              <a:buAutoNum type="arabicPeriod"/>
            </a:pPr>
            <a:r>
              <a:rPr lang="en-US" sz="2000" dirty="0"/>
              <a:t>Finalize score after considering comments and notes. </a:t>
            </a:r>
          </a:p>
          <a:p>
            <a:pPr marL="342900" indent="-342900">
              <a:buAutoNum type="arabicPeriod"/>
            </a:pPr>
            <a:r>
              <a:rPr lang="en-US" sz="2000" dirty="0"/>
              <a:t>Reassess instruction based on your findings. </a:t>
            </a:r>
          </a:p>
        </p:txBody>
      </p:sp>
      <p:sp>
        <p:nvSpPr>
          <p:cNvPr id="9" name="TextBox 8">
            <a:extLst>
              <a:ext uri="{FF2B5EF4-FFF2-40B4-BE49-F238E27FC236}">
                <a16:creationId xmlns:a16="http://schemas.microsoft.com/office/drawing/2014/main" id="{550C5127-3678-4AD9-8987-20D655FE3A1C}"/>
              </a:ext>
            </a:extLst>
          </p:cNvPr>
          <p:cNvSpPr txBox="1"/>
          <p:nvPr/>
        </p:nvSpPr>
        <p:spPr>
          <a:xfrm rot="20217614">
            <a:off x="2727924" y="3109011"/>
            <a:ext cx="7368988" cy="2215991"/>
          </a:xfrm>
          <a:prstGeom prst="rect">
            <a:avLst/>
          </a:prstGeom>
          <a:noFill/>
        </p:spPr>
        <p:txBody>
          <a:bodyPr wrap="square" rtlCol="0">
            <a:spAutoFit/>
          </a:bodyPr>
          <a:lstStyle/>
          <a:p>
            <a:r>
              <a:rPr lang="en-US" sz="13800" b="1" dirty="0">
                <a:ln w="22225">
                  <a:solidFill>
                    <a:schemeClr val="tx1"/>
                  </a:solidFill>
                  <a:prstDash val="solid"/>
                </a:ln>
                <a:gradFill>
                  <a:gsLst>
                    <a:gs pos="30000">
                      <a:schemeClr val="accent1">
                        <a:lumMod val="5000"/>
                        <a:lumOff val="95000"/>
                        <a:alpha val="0"/>
                      </a:schemeClr>
                    </a:gs>
                    <a:gs pos="11000">
                      <a:schemeClr val="accent1">
                        <a:lumMod val="45000"/>
                        <a:lumOff val="55000"/>
                      </a:schemeClr>
                    </a:gs>
                    <a:gs pos="56000">
                      <a:schemeClr val="accent1">
                        <a:lumMod val="45000"/>
                        <a:lumOff val="55000"/>
                        <a:alpha val="0"/>
                      </a:schemeClr>
                    </a:gs>
                    <a:gs pos="100000">
                      <a:schemeClr val="accent1">
                        <a:lumMod val="30000"/>
                        <a:lumOff val="70000"/>
                      </a:schemeClr>
                    </a:gs>
                  </a:gsLst>
                  <a:lin ang="5400000" scaled="1"/>
                </a:gradFill>
              </a:rPr>
              <a:t>SAMPLE</a:t>
            </a:r>
          </a:p>
        </p:txBody>
      </p:sp>
    </p:spTree>
    <p:extLst>
      <p:ext uri="{BB962C8B-B14F-4D97-AF65-F5344CB8AC3E}">
        <p14:creationId xmlns:p14="http://schemas.microsoft.com/office/powerpoint/2010/main" val="349099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5686-7134-4110-9186-DBF6412D3767}"/>
              </a:ext>
            </a:extLst>
          </p:cNvPr>
          <p:cNvSpPr>
            <a:spLocks noGrp="1"/>
          </p:cNvSpPr>
          <p:nvPr>
            <p:ph type="title"/>
          </p:nvPr>
        </p:nvSpPr>
        <p:spPr>
          <a:xfrm>
            <a:off x="3461665" y="122114"/>
            <a:ext cx="8610600" cy="1293028"/>
          </a:xfrm>
        </p:spPr>
        <p:txBody>
          <a:bodyPr/>
          <a:lstStyle/>
          <a:p>
            <a:r>
              <a:rPr lang="en-US" dirty="0"/>
              <a:t>Metacognition: reflective learning: Next-Step studying</a:t>
            </a:r>
          </a:p>
        </p:txBody>
      </p:sp>
      <p:sp>
        <p:nvSpPr>
          <p:cNvPr id="3" name="Content Placeholder 2">
            <a:extLst>
              <a:ext uri="{FF2B5EF4-FFF2-40B4-BE49-F238E27FC236}">
                <a16:creationId xmlns:a16="http://schemas.microsoft.com/office/drawing/2014/main" id="{BF31AFC6-5D85-4946-8D46-B49BD65C3A50}"/>
              </a:ext>
            </a:extLst>
          </p:cNvPr>
          <p:cNvSpPr>
            <a:spLocks noGrp="1"/>
          </p:cNvSpPr>
          <p:nvPr>
            <p:ph idx="1"/>
          </p:nvPr>
        </p:nvSpPr>
        <p:spPr>
          <a:xfrm>
            <a:off x="685800" y="1415142"/>
            <a:ext cx="10820400" cy="4609140"/>
          </a:xfrm>
        </p:spPr>
        <p:txBody>
          <a:bodyPr>
            <a:normAutofit fontScale="92500"/>
          </a:bodyPr>
          <a:lstStyle/>
          <a:p>
            <a:pPr marL="0" indent="0">
              <a:lnSpc>
                <a:spcPct val="170000"/>
              </a:lnSpc>
              <a:buNone/>
            </a:pPr>
            <a:r>
              <a:rPr lang="en-US" sz="3200" dirty="0"/>
              <a:t>Reworking homework to study for an exam is too time-consuming and overwhelming for many students.</a:t>
            </a:r>
          </a:p>
          <a:p>
            <a:pPr marL="0" indent="0">
              <a:lnSpc>
                <a:spcPct val="170000"/>
              </a:lnSpc>
              <a:buNone/>
            </a:pPr>
            <a:endParaRPr lang="en-US" sz="3200" dirty="0"/>
          </a:p>
          <a:p>
            <a:pPr marL="0" indent="0">
              <a:lnSpc>
                <a:spcPct val="170000"/>
              </a:lnSpc>
              <a:buNone/>
            </a:pPr>
            <a:r>
              <a:rPr lang="en-US" sz="3200" dirty="0"/>
              <a:t>Homework isn’t about just about solving a problem; it should be your study guide for the exam.</a:t>
            </a:r>
          </a:p>
        </p:txBody>
      </p:sp>
      <p:sp>
        <p:nvSpPr>
          <p:cNvPr id="5" name="Content Placeholder 2">
            <a:extLst>
              <a:ext uri="{FF2B5EF4-FFF2-40B4-BE49-F238E27FC236}">
                <a16:creationId xmlns:a16="http://schemas.microsoft.com/office/drawing/2014/main" id="{26B2B4A3-0EEF-4FB9-916D-2EC612C87A8B}"/>
              </a:ext>
            </a:extLst>
          </p:cNvPr>
          <p:cNvSpPr txBox="1">
            <a:spLocks/>
          </p:cNvSpPr>
          <p:nvPr/>
        </p:nvSpPr>
        <p:spPr>
          <a:xfrm>
            <a:off x="685800" y="1415142"/>
            <a:ext cx="10820400" cy="5200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en-US" sz="3200" dirty="0"/>
              <a:t>Cover up all work but the problem.</a:t>
            </a:r>
          </a:p>
          <a:p>
            <a:pPr marL="457200" indent="-457200">
              <a:buFont typeface="+mj-lt"/>
              <a:buAutoNum type="arabicPeriod"/>
            </a:pPr>
            <a:r>
              <a:rPr lang="en-US" sz="3200" dirty="0"/>
              <a:t>What should you do first?</a:t>
            </a:r>
          </a:p>
          <a:p>
            <a:pPr marL="457200" indent="-457200">
              <a:buFont typeface="+mj-lt"/>
              <a:buAutoNum type="arabicPeriod"/>
            </a:pPr>
            <a:r>
              <a:rPr lang="en-US" sz="3200" dirty="0"/>
              <a:t>Uncover one line. Is that what you did? Why or why not?</a:t>
            </a:r>
          </a:p>
          <a:p>
            <a:pPr marL="457200" indent="-457200">
              <a:buFont typeface="+mj-lt"/>
              <a:buAutoNum type="arabicPeriod"/>
            </a:pPr>
            <a:r>
              <a:rPr lang="en-US" sz="3200" dirty="0"/>
              <a:t>What should you do next?</a:t>
            </a:r>
          </a:p>
          <a:p>
            <a:pPr marL="457200" indent="-457200">
              <a:buFont typeface="+mj-lt"/>
              <a:buAutoNum type="arabicPeriod"/>
            </a:pPr>
            <a:r>
              <a:rPr lang="en-US" sz="3200" dirty="0"/>
              <a:t>Repeat until you reach the end of the problem.</a:t>
            </a:r>
          </a:p>
          <a:p>
            <a:pPr marL="457200" indent="-457200">
              <a:buFont typeface="+mj-lt"/>
              <a:buAutoNum type="arabicPeriod"/>
            </a:pPr>
            <a:r>
              <a:rPr lang="en-US" sz="3200" dirty="0"/>
              <a:t>If you can accurately predict the next step all the way through, you are ready for that type of problem.</a:t>
            </a:r>
          </a:p>
        </p:txBody>
      </p:sp>
    </p:spTree>
    <p:extLst>
      <p:ext uri="{BB962C8B-B14F-4D97-AF65-F5344CB8AC3E}">
        <p14:creationId xmlns:p14="http://schemas.microsoft.com/office/powerpoint/2010/main" val="13128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2" end="2"/>
                                            </p:txEl>
                                          </p:spTgt>
                                        </p:tgtEl>
                                      </p:cBhvr>
                                    </p:animEffect>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9FC3A5E-C9AE-41B8-827E-5A706AAC24B5}"/>
                  </a:ext>
                </a:extLst>
              </p:cNvPr>
              <p:cNvSpPr txBox="1"/>
              <p:nvPr/>
            </p:nvSpPr>
            <p:spPr>
              <a:xfrm>
                <a:off x="620486" y="1251847"/>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rPr>
                        <m:t>𝑥</m:t>
                      </m:r>
                      <m:r>
                        <a:rPr lang="en-US" sz="2400" b="0" i="1" smtClean="0">
                          <a:latin typeface="Cambria Math" panose="02040503050406030204" pitchFamily="18" charset="0"/>
                        </a:rPr>
                        <m:t>+7=2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r>
                            <a:rPr lang="en-US" sz="2400" b="0" i="1" smtClean="0">
                              <a:latin typeface="Cambria Math" panose="02040503050406030204" pitchFamily="18" charset="0"/>
                            </a:rPr>
                            <m:t>𝑥</m:t>
                          </m:r>
                          <m:r>
                            <a:rPr lang="en-US" sz="2400" b="0" i="1" smtClean="0">
                              <a:latin typeface="Cambria Math" panose="02040503050406030204" pitchFamily="18" charset="0"/>
                            </a:rPr>
                            <m:t>−9</m:t>
                          </m:r>
                        </m:e>
                      </m:d>
                      <m:r>
                        <a:rPr lang="en-US" sz="2400" b="0" i="1" smtClean="0">
                          <a:latin typeface="Cambria Math" panose="02040503050406030204" pitchFamily="18" charset="0"/>
                        </a:rPr>
                        <m:t>−3</m:t>
                      </m:r>
                    </m:oMath>
                  </m:oMathPara>
                </a14:m>
                <a:endParaRPr lang="en-US" sz="2400" b="0" dirty="0"/>
              </a:p>
            </p:txBody>
          </p:sp>
        </mc:Choice>
        <mc:Fallback xmlns="">
          <p:sp>
            <p:nvSpPr>
              <p:cNvPr id="2" name="TextBox 1">
                <a:extLst>
                  <a:ext uri="{FF2B5EF4-FFF2-40B4-BE49-F238E27FC236}">
                    <a16:creationId xmlns:a16="http://schemas.microsoft.com/office/drawing/2014/main" id="{09FC3A5E-C9AE-41B8-827E-5A706AAC24B5}"/>
                  </a:ext>
                </a:extLst>
              </p:cNvPr>
              <p:cNvSpPr txBox="1">
                <a:spLocks noRot="1" noChangeAspect="1" noMove="1" noResize="1" noEditPoints="1" noAdjustHandles="1" noChangeArrowheads="1" noChangeShapeType="1" noTextEdit="1"/>
              </p:cNvSpPr>
              <p:nvPr/>
            </p:nvSpPr>
            <p:spPr>
              <a:xfrm>
                <a:off x="620486" y="1251847"/>
                <a:ext cx="3995057" cy="461665"/>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56FB137-FF9B-46A0-9E40-B6941018ECB6}"/>
              </a:ext>
            </a:extLst>
          </p:cNvPr>
          <p:cNvSpPr txBox="1"/>
          <p:nvPr/>
        </p:nvSpPr>
        <p:spPr>
          <a:xfrm>
            <a:off x="1012371" y="6193966"/>
            <a:ext cx="10134600" cy="523220"/>
          </a:xfrm>
          <a:prstGeom prst="rect">
            <a:avLst/>
          </a:prstGeom>
          <a:noFill/>
        </p:spPr>
        <p:txBody>
          <a:bodyPr wrap="square" rtlCol="0">
            <a:spAutoFit/>
          </a:bodyPr>
          <a:lstStyle/>
          <a:p>
            <a:pPr algn="r"/>
            <a:r>
              <a:rPr lang="en-US" sz="1400" dirty="0"/>
              <a:t>Dukesy68/sandbox. (2016). </a:t>
            </a:r>
            <a:r>
              <a:rPr lang="en-US" sz="1400" i="1" dirty="0"/>
              <a:t>Man scratching head</a:t>
            </a:r>
            <a:r>
              <a:rPr lang="en-US" sz="1400" dirty="0"/>
              <a:t> [Graphic]. Retrieved from https://commons.wikimedia.org/wiki/File:Man-scratching-head.gif</a:t>
            </a:r>
          </a:p>
        </p:txBody>
      </p:sp>
      <p:pic>
        <p:nvPicPr>
          <p:cNvPr id="5" name="Picture 4">
            <a:extLst>
              <a:ext uri="{FF2B5EF4-FFF2-40B4-BE49-F238E27FC236}">
                <a16:creationId xmlns:a16="http://schemas.microsoft.com/office/drawing/2014/main" id="{DDF4755C-D942-44BA-B377-6FA1E7FB8FB8}"/>
              </a:ext>
            </a:extLst>
          </p:cNvPr>
          <p:cNvPicPr>
            <a:picLocks noChangeAspect="1"/>
          </p:cNvPicPr>
          <p:nvPr/>
        </p:nvPicPr>
        <p:blipFill>
          <a:blip r:embed="rId3"/>
          <a:stretch>
            <a:fillRect/>
          </a:stretch>
        </p:blipFill>
        <p:spPr>
          <a:xfrm>
            <a:off x="4988528" y="903900"/>
            <a:ext cx="2182286" cy="5290066"/>
          </a:xfrm>
          <a:prstGeom prst="rect">
            <a:avLst/>
          </a:prstGeom>
        </p:spPr>
      </p:pic>
      <p:sp>
        <p:nvSpPr>
          <p:cNvPr id="6" name="Thought Bubble: Cloud 5">
            <a:extLst>
              <a:ext uri="{FF2B5EF4-FFF2-40B4-BE49-F238E27FC236}">
                <a16:creationId xmlns:a16="http://schemas.microsoft.com/office/drawing/2014/main" id="{3447CB5A-49E6-4BB3-8A1F-A184A0DE8628}"/>
              </a:ext>
            </a:extLst>
          </p:cNvPr>
          <p:cNvSpPr/>
          <p:nvPr/>
        </p:nvSpPr>
        <p:spPr>
          <a:xfrm>
            <a:off x="7685313" y="189718"/>
            <a:ext cx="4299857" cy="2732314"/>
          </a:xfrm>
          <a:prstGeom prst="cloudCallout">
            <a:avLst>
              <a:gd name="adj1" fmla="val -71719"/>
              <a:gd name="adj2" fmla="val 7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867E4A-6CFA-49C1-9E7D-E09C59A1054D}"/>
              </a:ext>
            </a:extLst>
          </p:cNvPr>
          <p:cNvSpPr txBox="1"/>
          <p:nvPr/>
        </p:nvSpPr>
        <p:spPr>
          <a:xfrm>
            <a:off x="8305800" y="805543"/>
            <a:ext cx="2960914" cy="954107"/>
          </a:xfrm>
          <a:prstGeom prst="rect">
            <a:avLst/>
          </a:prstGeom>
          <a:noFill/>
        </p:spPr>
        <p:txBody>
          <a:bodyPr wrap="square" rtlCol="0">
            <a:spAutoFit/>
          </a:bodyPr>
          <a:lstStyle/>
          <a:p>
            <a:r>
              <a:rPr lang="en-US" sz="2800" b="1" dirty="0"/>
              <a:t>What do I do first?</a:t>
            </a:r>
          </a:p>
        </p:txBody>
      </p:sp>
      <p:pic>
        <p:nvPicPr>
          <p:cNvPr id="11" name="Graphic 10" descr="Paper">
            <a:extLst>
              <a:ext uri="{FF2B5EF4-FFF2-40B4-BE49-F238E27FC236}">
                <a16:creationId xmlns:a16="http://schemas.microsoft.com/office/drawing/2014/main" id="{26898AC8-1357-484C-B0F5-8C75CB06E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V="1">
            <a:off x="466650" y="513059"/>
            <a:ext cx="4466014" cy="5399314"/>
          </a:xfrm>
          <a:prstGeom prst="rect">
            <a:avLst/>
          </a:prstGeom>
        </p:spPr>
      </p:pic>
    </p:spTree>
    <p:extLst>
      <p:ext uri="{BB962C8B-B14F-4D97-AF65-F5344CB8AC3E}">
        <p14:creationId xmlns:p14="http://schemas.microsoft.com/office/powerpoint/2010/main" val="367076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9FC3A5E-C9AE-41B8-827E-5A706AAC24B5}"/>
                  </a:ext>
                </a:extLst>
              </p:cNvPr>
              <p:cNvSpPr txBox="1"/>
              <p:nvPr/>
            </p:nvSpPr>
            <p:spPr>
              <a:xfrm>
                <a:off x="620486" y="1251847"/>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rPr>
                        <m:t>𝑥</m:t>
                      </m:r>
                      <m:r>
                        <a:rPr lang="en-US" sz="2400" b="0" i="1" smtClean="0">
                          <a:latin typeface="Cambria Math" panose="02040503050406030204" pitchFamily="18" charset="0"/>
                        </a:rPr>
                        <m:t>+7=2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r>
                            <a:rPr lang="en-US" sz="2400" b="0" i="1" smtClean="0">
                              <a:latin typeface="Cambria Math" panose="02040503050406030204" pitchFamily="18" charset="0"/>
                            </a:rPr>
                            <m:t>𝑥</m:t>
                          </m:r>
                          <m:r>
                            <a:rPr lang="en-US" sz="2400" b="0" i="1" smtClean="0">
                              <a:latin typeface="Cambria Math" panose="02040503050406030204" pitchFamily="18" charset="0"/>
                            </a:rPr>
                            <m:t>−9</m:t>
                          </m:r>
                        </m:e>
                      </m:d>
                      <m:r>
                        <a:rPr lang="en-US" sz="2400" b="0" i="1" smtClean="0">
                          <a:latin typeface="Cambria Math" panose="02040503050406030204" pitchFamily="18" charset="0"/>
                        </a:rPr>
                        <m:t>−3</m:t>
                      </m:r>
                    </m:oMath>
                  </m:oMathPara>
                </a14:m>
                <a:endParaRPr lang="en-US" sz="2400" b="0" dirty="0"/>
              </a:p>
            </p:txBody>
          </p:sp>
        </mc:Choice>
        <mc:Fallback xmlns="">
          <p:sp>
            <p:nvSpPr>
              <p:cNvPr id="2" name="TextBox 1">
                <a:extLst>
                  <a:ext uri="{FF2B5EF4-FFF2-40B4-BE49-F238E27FC236}">
                    <a16:creationId xmlns:a16="http://schemas.microsoft.com/office/drawing/2014/main" id="{09FC3A5E-C9AE-41B8-827E-5A706AAC24B5}"/>
                  </a:ext>
                </a:extLst>
              </p:cNvPr>
              <p:cNvSpPr txBox="1">
                <a:spLocks noRot="1" noChangeAspect="1" noMove="1" noResize="1" noEditPoints="1" noAdjustHandles="1" noChangeArrowheads="1" noChangeShapeType="1" noTextEdit="1"/>
              </p:cNvSpPr>
              <p:nvPr/>
            </p:nvSpPr>
            <p:spPr>
              <a:xfrm>
                <a:off x="620486" y="1251847"/>
                <a:ext cx="3995057" cy="461665"/>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56FB137-FF9B-46A0-9E40-B6941018ECB6}"/>
              </a:ext>
            </a:extLst>
          </p:cNvPr>
          <p:cNvSpPr txBox="1"/>
          <p:nvPr/>
        </p:nvSpPr>
        <p:spPr>
          <a:xfrm>
            <a:off x="1012371" y="6193966"/>
            <a:ext cx="10134600" cy="523220"/>
          </a:xfrm>
          <a:prstGeom prst="rect">
            <a:avLst/>
          </a:prstGeom>
          <a:noFill/>
        </p:spPr>
        <p:txBody>
          <a:bodyPr wrap="square" rtlCol="0">
            <a:spAutoFit/>
          </a:bodyPr>
          <a:lstStyle/>
          <a:p>
            <a:pPr algn="r"/>
            <a:r>
              <a:rPr lang="en-US" sz="1400" dirty="0"/>
              <a:t>Dukesy68/sandbox. (2016). </a:t>
            </a:r>
            <a:r>
              <a:rPr lang="en-US" sz="1400" i="1" dirty="0"/>
              <a:t>Man scratching head</a:t>
            </a:r>
            <a:r>
              <a:rPr lang="en-US" sz="1400" dirty="0"/>
              <a:t> [Graphic]. Retrieved from https://commons.wikimedia.org/wiki/File:Man-scratching-head.gif</a:t>
            </a:r>
          </a:p>
        </p:txBody>
      </p:sp>
      <p:pic>
        <p:nvPicPr>
          <p:cNvPr id="5" name="Picture 4">
            <a:extLst>
              <a:ext uri="{FF2B5EF4-FFF2-40B4-BE49-F238E27FC236}">
                <a16:creationId xmlns:a16="http://schemas.microsoft.com/office/drawing/2014/main" id="{DDF4755C-D942-44BA-B377-6FA1E7FB8FB8}"/>
              </a:ext>
            </a:extLst>
          </p:cNvPr>
          <p:cNvPicPr>
            <a:picLocks noChangeAspect="1"/>
          </p:cNvPicPr>
          <p:nvPr/>
        </p:nvPicPr>
        <p:blipFill>
          <a:blip r:embed="rId3"/>
          <a:stretch>
            <a:fillRect/>
          </a:stretch>
        </p:blipFill>
        <p:spPr>
          <a:xfrm>
            <a:off x="4988528" y="903900"/>
            <a:ext cx="2182286" cy="5290066"/>
          </a:xfrm>
          <a:prstGeom prst="rect">
            <a:avLst/>
          </a:prstGeom>
        </p:spPr>
      </p:pic>
      <p:sp>
        <p:nvSpPr>
          <p:cNvPr id="6" name="Thought Bubble: Cloud 5">
            <a:extLst>
              <a:ext uri="{FF2B5EF4-FFF2-40B4-BE49-F238E27FC236}">
                <a16:creationId xmlns:a16="http://schemas.microsoft.com/office/drawing/2014/main" id="{3447CB5A-49E6-4BB3-8A1F-A184A0DE8628}"/>
              </a:ext>
            </a:extLst>
          </p:cNvPr>
          <p:cNvSpPr/>
          <p:nvPr/>
        </p:nvSpPr>
        <p:spPr>
          <a:xfrm>
            <a:off x="7685313" y="189718"/>
            <a:ext cx="4299857" cy="2732314"/>
          </a:xfrm>
          <a:prstGeom prst="cloudCallout">
            <a:avLst>
              <a:gd name="adj1" fmla="val -71719"/>
              <a:gd name="adj2" fmla="val 7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867E4A-6CFA-49C1-9E7D-E09C59A1054D}"/>
              </a:ext>
            </a:extLst>
          </p:cNvPr>
          <p:cNvSpPr txBox="1"/>
          <p:nvPr/>
        </p:nvSpPr>
        <p:spPr>
          <a:xfrm>
            <a:off x="8305800" y="805543"/>
            <a:ext cx="2960914" cy="954107"/>
          </a:xfrm>
          <a:prstGeom prst="rect">
            <a:avLst/>
          </a:prstGeom>
          <a:noFill/>
        </p:spPr>
        <p:txBody>
          <a:bodyPr wrap="square" rtlCol="0">
            <a:spAutoFit/>
          </a:bodyPr>
          <a:lstStyle/>
          <a:p>
            <a:r>
              <a:rPr lang="en-US" sz="2800" b="1" dirty="0"/>
              <a:t>Multiply the 2 across!</a:t>
            </a:r>
          </a:p>
        </p:txBody>
      </p:sp>
      <p:pic>
        <p:nvPicPr>
          <p:cNvPr id="11" name="Graphic 10" descr="Paper">
            <a:extLst>
              <a:ext uri="{FF2B5EF4-FFF2-40B4-BE49-F238E27FC236}">
                <a16:creationId xmlns:a16="http://schemas.microsoft.com/office/drawing/2014/main" id="{26898AC8-1357-484C-B0F5-8C75CB06E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V="1">
            <a:off x="466650" y="513059"/>
            <a:ext cx="4466014" cy="5399314"/>
          </a:xfrm>
          <a:prstGeom prst="rect">
            <a:avLst/>
          </a:prstGeom>
        </p:spPr>
      </p:pic>
    </p:spTree>
    <p:extLst>
      <p:ext uri="{BB962C8B-B14F-4D97-AF65-F5344CB8AC3E}">
        <p14:creationId xmlns:p14="http://schemas.microsoft.com/office/powerpoint/2010/main" val="1530104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9FC3A5E-C9AE-41B8-827E-5A706AAC24B5}"/>
                  </a:ext>
                </a:extLst>
              </p:cNvPr>
              <p:cNvSpPr txBox="1"/>
              <p:nvPr/>
            </p:nvSpPr>
            <p:spPr>
              <a:xfrm>
                <a:off x="620486" y="1251847"/>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rPr>
                        <m:t>𝑥</m:t>
                      </m:r>
                      <m:r>
                        <a:rPr lang="en-US" sz="2400" b="0" i="1" smtClean="0">
                          <a:latin typeface="Cambria Math" panose="02040503050406030204" pitchFamily="18" charset="0"/>
                        </a:rPr>
                        <m:t>+7=2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r>
                            <a:rPr lang="en-US" sz="2400" b="0" i="1" smtClean="0">
                              <a:latin typeface="Cambria Math" panose="02040503050406030204" pitchFamily="18" charset="0"/>
                            </a:rPr>
                            <m:t>𝑥</m:t>
                          </m:r>
                          <m:r>
                            <a:rPr lang="en-US" sz="2400" b="0" i="1" smtClean="0">
                              <a:latin typeface="Cambria Math" panose="02040503050406030204" pitchFamily="18" charset="0"/>
                            </a:rPr>
                            <m:t>−9</m:t>
                          </m:r>
                        </m:e>
                      </m:d>
                      <m:r>
                        <a:rPr lang="en-US" sz="2400" b="0" i="1" smtClean="0">
                          <a:latin typeface="Cambria Math" panose="02040503050406030204" pitchFamily="18" charset="0"/>
                        </a:rPr>
                        <m:t>−3</m:t>
                      </m:r>
                    </m:oMath>
                  </m:oMathPara>
                </a14:m>
                <a:endParaRPr lang="en-US" sz="2400" b="0" dirty="0"/>
              </a:p>
            </p:txBody>
          </p:sp>
        </mc:Choice>
        <mc:Fallback xmlns="">
          <p:sp>
            <p:nvSpPr>
              <p:cNvPr id="2" name="TextBox 1">
                <a:extLst>
                  <a:ext uri="{FF2B5EF4-FFF2-40B4-BE49-F238E27FC236}">
                    <a16:creationId xmlns:a16="http://schemas.microsoft.com/office/drawing/2014/main" id="{09FC3A5E-C9AE-41B8-827E-5A706AAC24B5}"/>
                  </a:ext>
                </a:extLst>
              </p:cNvPr>
              <p:cNvSpPr txBox="1">
                <a:spLocks noRot="1" noChangeAspect="1" noMove="1" noResize="1" noEditPoints="1" noAdjustHandles="1" noChangeArrowheads="1" noChangeShapeType="1" noTextEdit="1"/>
              </p:cNvSpPr>
              <p:nvPr/>
            </p:nvSpPr>
            <p:spPr>
              <a:xfrm>
                <a:off x="620486" y="1251847"/>
                <a:ext cx="3995057" cy="461665"/>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56FB137-FF9B-46A0-9E40-B6941018ECB6}"/>
              </a:ext>
            </a:extLst>
          </p:cNvPr>
          <p:cNvSpPr txBox="1"/>
          <p:nvPr/>
        </p:nvSpPr>
        <p:spPr>
          <a:xfrm>
            <a:off x="1012371" y="6193966"/>
            <a:ext cx="10134600" cy="523220"/>
          </a:xfrm>
          <a:prstGeom prst="rect">
            <a:avLst/>
          </a:prstGeom>
          <a:noFill/>
        </p:spPr>
        <p:txBody>
          <a:bodyPr wrap="square" rtlCol="0">
            <a:spAutoFit/>
          </a:bodyPr>
          <a:lstStyle/>
          <a:p>
            <a:pPr algn="r"/>
            <a:r>
              <a:rPr lang="en-US" sz="1400" dirty="0"/>
              <a:t>Dukesy68/sandbox. (2016). </a:t>
            </a:r>
            <a:r>
              <a:rPr lang="en-US" sz="1400" i="1" dirty="0"/>
              <a:t>Man scratching head</a:t>
            </a:r>
            <a:r>
              <a:rPr lang="en-US" sz="1400" dirty="0"/>
              <a:t> [Graphic]. Retrieved from https://commons.wikimedia.org/wiki/File:Man-scratching-head.gif</a:t>
            </a:r>
          </a:p>
        </p:txBody>
      </p:sp>
      <p:pic>
        <p:nvPicPr>
          <p:cNvPr id="5" name="Picture 4">
            <a:extLst>
              <a:ext uri="{FF2B5EF4-FFF2-40B4-BE49-F238E27FC236}">
                <a16:creationId xmlns:a16="http://schemas.microsoft.com/office/drawing/2014/main" id="{DDF4755C-D942-44BA-B377-6FA1E7FB8FB8}"/>
              </a:ext>
            </a:extLst>
          </p:cNvPr>
          <p:cNvPicPr>
            <a:picLocks noChangeAspect="1"/>
          </p:cNvPicPr>
          <p:nvPr/>
        </p:nvPicPr>
        <p:blipFill>
          <a:blip r:embed="rId3"/>
          <a:stretch>
            <a:fillRect/>
          </a:stretch>
        </p:blipFill>
        <p:spPr>
          <a:xfrm>
            <a:off x="4988528" y="903900"/>
            <a:ext cx="2182286" cy="5290066"/>
          </a:xfrm>
          <a:prstGeom prst="rect">
            <a:avLst/>
          </a:prstGeom>
        </p:spPr>
      </p:pic>
      <p:sp>
        <p:nvSpPr>
          <p:cNvPr id="6" name="Thought Bubble: Cloud 5">
            <a:extLst>
              <a:ext uri="{FF2B5EF4-FFF2-40B4-BE49-F238E27FC236}">
                <a16:creationId xmlns:a16="http://schemas.microsoft.com/office/drawing/2014/main" id="{3447CB5A-49E6-4BB3-8A1F-A184A0DE8628}"/>
              </a:ext>
            </a:extLst>
          </p:cNvPr>
          <p:cNvSpPr/>
          <p:nvPr/>
        </p:nvSpPr>
        <p:spPr>
          <a:xfrm>
            <a:off x="7685313" y="189718"/>
            <a:ext cx="4299857" cy="2732314"/>
          </a:xfrm>
          <a:prstGeom prst="cloudCallout">
            <a:avLst>
              <a:gd name="adj1" fmla="val -71719"/>
              <a:gd name="adj2" fmla="val 7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867E4A-6CFA-49C1-9E7D-E09C59A1054D}"/>
              </a:ext>
            </a:extLst>
          </p:cNvPr>
          <p:cNvSpPr txBox="1"/>
          <p:nvPr/>
        </p:nvSpPr>
        <p:spPr>
          <a:xfrm>
            <a:off x="8305800" y="805543"/>
            <a:ext cx="2960914" cy="1815882"/>
          </a:xfrm>
          <a:prstGeom prst="rect">
            <a:avLst/>
          </a:prstGeom>
          <a:noFill/>
        </p:spPr>
        <p:txBody>
          <a:bodyPr wrap="square" rtlCol="0">
            <a:spAutoFit/>
          </a:bodyPr>
          <a:lstStyle/>
          <a:p>
            <a:r>
              <a:rPr lang="en-US" sz="2800" b="1" dirty="0"/>
              <a:t>Is that what I did?</a:t>
            </a:r>
          </a:p>
          <a:p>
            <a:endParaRPr lang="en-US" sz="2800" b="1" dirty="0"/>
          </a:p>
          <a:p>
            <a:r>
              <a:rPr lang="en-US" sz="2800" b="1" dirty="0"/>
              <a:t>Yes!</a:t>
            </a:r>
          </a:p>
        </p:txBody>
      </p:sp>
      <p:pic>
        <p:nvPicPr>
          <p:cNvPr id="11" name="Graphic 10" descr="Paper">
            <a:extLst>
              <a:ext uri="{FF2B5EF4-FFF2-40B4-BE49-F238E27FC236}">
                <a16:creationId xmlns:a16="http://schemas.microsoft.com/office/drawing/2014/main" id="{26898AC8-1357-484C-B0F5-8C75CB06E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V="1">
            <a:off x="466650" y="854975"/>
            <a:ext cx="4466014" cy="539931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DA16FF-1B8B-4C4E-A401-7D9C783B9539}"/>
                  </a:ext>
                </a:extLst>
              </p:cNvPr>
              <p:cNvSpPr txBox="1"/>
              <p:nvPr/>
            </p:nvSpPr>
            <p:spPr>
              <a:xfrm>
                <a:off x="653143" y="1687276"/>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3</m:t>
                      </m:r>
                      <m:r>
                        <a:rPr lang="en-US" sz="2400" b="0" i="1" smtClean="0">
                          <a:solidFill>
                            <a:schemeClr val="accent1">
                              <a:lumMod val="50000"/>
                            </a:schemeClr>
                          </a:solidFill>
                          <a:latin typeface="Cambria Math" panose="02040503050406030204" pitchFamily="18" charset="0"/>
                        </a:rPr>
                        <m:t>𝑥</m:t>
                      </m:r>
                      <m:r>
                        <a:rPr lang="en-US" sz="2400" b="0" i="1" smtClean="0">
                          <a:solidFill>
                            <a:schemeClr val="accent1">
                              <a:lumMod val="50000"/>
                            </a:schemeClr>
                          </a:solidFill>
                          <a:latin typeface="Cambria Math" panose="02040503050406030204" pitchFamily="18" charset="0"/>
                        </a:rPr>
                        <m:t>+7=8</m:t>
                      </m:r>
                      <m:r>
                        <a:rPr lang="en-US" sz="2400" b="0" i="1" smtClean="0">
                          <a:solidFill>
                            <a:schemeClr val="accent1">
                              <a:lumMod val="50000"/>
                            </a:schemeClr>
                          </a:solidFill>
                          <a:latin typeface="Cambria Math" panose="02040503050406030204" pitchFamily="18" charset="0"/>
                        </a:rPr>
                        <m:t>𝑥</m:t>
                      </m:r>
                      <m:r>
                        <a:rPr lang="en-US" sz="2400" b="0" i="1" smtClean="0">
                          <a:solidFill>
                            <a:schemeClr val="accent1">
                              <a:lumMod val="50000"/>
                            </a:schemeClr>
                          </a:solidFill>
                          <a:latin typeface="Cambria Math" panose="02040503050406030204" pitchFamily="18" charset="0"/>
                        </a:rPr>
                        <m:t>−18−3</m:t>
                      </m:r>
                    </m:oMath>
                  </m:oMathPara>
                </a14:m>
                <a:endParaRPr lang="en-US" sz="2400" b="0" dirty="0">
                  <a:solidFill>
                    <a:schemeClr val="accent1">
                      <a:lumMod val="50000"/>
                    </a:schemeClr>
                  </a:solidFill>
                </a:endParaRPr>
              </a:p>
            </p:txBody>
          </p:sp>
        </mc:Choice>
        <mc:Fallback xmlns="">
          <p:sp>
            <p:nvSpPr>
              <p:cNvPr id="8" name="TextBox 7">
                <a:extLst>
                  <a:ext uri="{FF2B5EF4-FFF2-40B4-BE49-F238E27FC236}">
                    <a16:creationId xmlns:a16="http://schemas.microsoft.com/office/drawing/2014/main" id="{64DA16FF-1B8B-4C4E-A401-7D9C783B9539}"/>
                  </a:ext>
                </a:extLst>
              </p:cNvPr>
              <p:cNvSpPr txBox="1">
                <a:spLocks noRot="1" noChangeAspect="1" noMove="1" noResize="1" noEditPoints="1" noAdjustHandles="1" noChangeArrowheads="1" noChangeShapeType="1" noTextEdit="1"/>
              </p:cNvSpPr>
              <p:nvPr/>
            </p:nvSpPr>
            <p:spPr>
              <a:xfrm>
                <a:off x="653143" y="1687276"/>
                <a:ext cx="3995057" cy="4616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6325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9FC3A5E-C9AE-41B8-827E-5A706AAC24B5}"/>
                  </a:ext>
                </a:extLst>
              </p:cNvPr>
              <p:cNvSpPr txBox="1"/>
              <p:nvPr/>
            </p:nvSpPr>
            <p:spPr>
              <a:xfrm>
                <a:off x="620486" y="1251847"/>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rPr>
                        <m:t>𝑥</m:t>
                      </m:r>
                      <m:r>
                        <a:rPr lang="en-US" sz="2400" b="0" i="1" smtClean="0">
                          <a:latin typeface="Cambria Math" panose="02040503050406030204" pitchFamily="18" charset="0"/>
                        </a:rPr>
                        <m:t>+7=2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r>
                            <a:rPr lang="en-US" sz="2400" b="0" i="1" smtClean="0">
                              <a:latin typeface="Cambria Math" panose="02040503050406030204" pitchFamily="18" charset="0"/>
                            </a:rPr>
                            <m:t>𝑥</m:t>
                          </m:r>
                          <m:r>
                            <a:rPr lang="en-US" sz="2400" b="0" i="1" smtClean="0">
                              <a:latin typeface="Cambria Math" panose="02040503050406030204" pitchFamily="18" charset="0"/>
                            </a:rPr>
                            <m:t>−9</m:t>
                          </m:r>
                        </m:e>
                      </m:d>
                      <m:r>
                        <a:rPr lang="en-US" sz="2400" b="0" i="1" smtClean="0">
                          <a:latin typeface="Cambria Math" panose="02040503050406030204" pitchFamily="18" charset="0"/>
                        </a:rPr>
                        <m:t>−3</m:t>
                      </m:r>
                    </m:oMath>
                  </m:oMathPara>
                </a14:m>
                <a:endParaRPr lang="en-US" sz="2400" b="0" dirty="0"/>
              </a:p>
            </p:txBody>
          </p:sp>
        </mc:Choice>
        <mc:Fallback xmlns="">
          <p:sp>
            <p:nvSpPr>
              <p:cNvPr id="2" name="TextBox 1">
                <a:extLst>
                  <a:ext uri="{FF2B5EF4-FFF2-40B4-BE49-F238E27FC236}">
                    <a16:creationId xmlns:a16="http://schemas.microsoft.com/office/drawing/2014/main" id="{09FC3A5E-C9AE-41B8-827E-5A706AAC24B5}"/>
                  </a:ext>
                </a:extLst>
              </p:cNvPr>
              <p:cNvSpPr txBox="1">
                <a:spLocks noRot="1" noChangeAspect="1" noMove="1" noResize="1" noEditPoints="1" noAdjustHandles="1" noChangeArrowheads="1" noChangeShapeType="1" noTextEdit="1"/>
              </p:cNvSpPr>
              <p:nvPr/>
            </p:nvSpPr>
            <p:spPr>
              <a:xfrm>
                <a:off x="620486" y="1251847"/>
                <a:ext cx="3995057" cy="461665"/>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56FB137-FF9B-46A0-9E40-B6941018ECB6}"/>
              </a:ext>
            </a:extLst>
          </p:cNvPr>
          <p:cNvSpPr txBox="1"/>
          <p:nvPr/>
        </p:nvSpPr>
        <p:spPr>
          <a:xfrm>
            <a:off x="1012371" y="6193966"/>
            <a:ext cx="10134600" cy="523220"/>
          </a:xfrm>
          <a:prstGeom prst="rect">
            <a:avLst/>
          </a:prstGeom>
          <a:noFill/>
        </p:spPr>
        <p:txBody>
          <a:bodyPr wrap="square" rtlCol="0">
            <a:spAutoFit/>
          </a:bodyPr>
          <a:lstStyle/>
          <a:p>
            <a:pPr algn="r"/>
            <a:r>
              <a:rPr lang="en-US" sz="1400" dirty="0"/>
              <a:t>Dukesy68/sandbox. (2016). </a:t>
            </a:r>
            <a:r>
              <a:rPr lang="en-US" sz="1400" i="1" dirty="0"/>
              <a:t>Man scratching head</a:t>
            </a:r>
            <a:r>
              <a:rPr lang="en-US" sz="1400" dirty="0"/>
              <a:t> [Graphic]. Retrieved from https://commons.wikimedia.org/wiki/File:Man-scratching-head.gif</a:t>
            </a:r>
          </a:p>
        </p:txBody>
      </p:sp>
      <p:pic>
        <p:nvPicPr>
          <p:cNvPr id="5" name="Picture 4">
            <a:extLst>
              <a:ext uri="{FF2B5EF4-FFF2-40B4-BE49-F238E27FC236}">
                <a16:creationId xmlns:a16="http://schemas.microsoft.com/office/drawing/2014/main" id="{DDF4755C-D942-44BA-B377-6FA1E7FB8FB8}"/>
              </a:ext>
            </a:extLst>
          </p:cNvPr>
          <p:cNvPicPr>
            <a:picLocks noChangeAspect="1"/>
          </p:cNvPicPr>
          <p:nvPr/>
        </p:nvPicPr>
        <p:blipFill>
          <a:blip r:embed="rId3"/>
          <a:stretch>
            <a:fillRect/>
          </a:stretch>
        </p:blipFill>
        <p:spPr>
          <a:xfrm>
            <a:off x="4988528" y="903900"/>
            <a:ext cx="2182286" cy="5290066"/>
          </a:xfrm>
          <a:prstGeom prst="rect">
            <a:avLst/>
          </a:prstGeom>
        </p:spPr>
      </p:pic>
      <p:sp>
        <p:nvSpPr>
          <p:cNvPr id="6" name="Thought Bubble: Cloud 5">
            <a:extLst>
              <a:ext uri="{FF2B5EF4-FFF2-40B4-BE49-F238E27FC236}">
                <a16:creationId xmlns:a16="http://schemas.microsoft.com/office/drawing/2014/main" id="{3447CB5A-49E6-4BB3-8A1F-A184A0DE8628}"/>
              </a:ext>
            </a:extLst>
          </p:cNvPr>
          <p:cNvSpPr/>
          <p:nvPr/>
        </p:nvSpPr>
        <p:spPr>
          <a:xfrm>
            <a:off x="7685313" y="189718"/>
            <a:ext cx="4299857" cy="2732314"/>
          </a:xfrm>
          <a:prstGeom prst="cloudCallout">
            <a:avLst>
              <a:gd name="adj1" fmla="val -71719"/>
              <a:gd name="adj2" fmla="val 7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867E4A-6CFA-49C1-9E7D-E09C59A1054D}"/>
              </a:ext>
            </a:extLst>
          </p:cNvPr>
          <p:cNvSpPr txBox="1"/>
          <p:nvPr/>
        </p:nvSpPr>
        <p:spPr>
          <a:xfrm>
            <a:off x="8305800" y="805543"/>
            <a:ext cx="3048000" cy="1384995"/>
          </a:xfrm>
          <a:prstGeom prst="rect">
            <a:avLst/>
          </a:prstGeom>
          <a:noFill/>
        </p:spPr>
        <p:txBody>
          <a:bodyPr wrap="square" rtlCol="0">
            <a:spAutoFit/>
          </a:bodyPr>
          <a:lstStyle/>
          <a:p>
            <a:r>
              <a:rPr lang="en-US" sz="2800" b="1" dirty="0"/>
              <a:t>Now I should combine the -18 and -3.</a:t>
            </a:r>
          </a:p>
        </p:txBody>
      </p:sp>
      <p:pic>
        <p:nvPicPr>
          <p:cNvPr id="11" name="Graphic 10" descr="Paper">
            <a:extLst>
              <a:ext uri="{FF2B5EF4-FFF2-40B4-BE49-F238E27FC236}">
                <a16:creationId xmlns:a16="http://schemas.microsoft.com/office/drawing/2014/main" id="{26898AC8-1357-484C-B0F5-8C75CB06E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V="1">
            <a:off x="466650" y="854975"/>
            <a:ext cx="4466014" cy="539931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DA16FF-1B8B-4C4E-A401-7D9C783B9539}"/>
                  </a:ext>
                </a:extLst>
              </p:cNvPr>
              <p:cNvSpPr txBox="1"/>
              <p:nvPr/>
            </p:nvSpPr>
            <p:spPr>
              <a:xfrm>
                <a:off x="653143" y="1687276"/>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3</m:t>
                      </m:r>
                      <m:r>
                        <a:rPr lang="en-US" sz="2400" b="0" i="1" smtClean="0">
                          <a:solidFill>
                            <a:schemeClr val="accent1">
                              <a:lumMod val="50000"/>
                            </a:schemeClr>
                          </a:solidFill>
                          <a:latin typeface="Cambria Math" panose="02040503050406030204" pitchFamily="18" charset="0"/>
                        </a:rPr>
                        <m:t>𝑥</m:t>
                      </m:r>
                      <m:r>
                        <a:rPr lang="en-US" sz="2400" b="0" i="1" smtClean="0">
                          <a:solidFill>
                            <a:schemeClr val="accent1">
                              <a:lumMod val="50000"/>
                            </a:schemeClr>
                          </a:solidFill>
                          <a:latin typeface="Cambria Math" panose="02040503050406030204" pitchFamily="18" charset="0"/>
                        </a:rPr>
                        <m:t>+7=8</m:t>
                      </m:r>
                      <m:r>
                        <a:rPr lang="en-US" sz="2400" b="0" i="1" smtClean="0">
                          <a:solidFill>
                            <a:schemeClr val="accent1">
                              <a:lumMod val="50000"/>
                            </a:schemeClr>
                          </a:solidFill>
                          <a:latin typeface="Cambria Math" panose="02040503050406030204" pitchFamily="18" charset="0"/>
                        </a:rPr>
                        <m:t>𝑥</m:t>
                      </m:r>
                      <m:r>
                        <a:rPr lang="en-US" sz="2400" b="0" i="1" smtClean="0">
                          <a:solidFill>
                            <a:schemeClr val="accent1">
                              <a:lumMod val="50000"/>
                            </a:schemeClr>
                          </a:solidFill>
                          <a:latin typeface="Cambria Math" panose="02040503050406030204" pitchFamily="18" charset="0"/>
                        </a:rPr>
                        <m:t>−18−3</m:t>
                      </m:r>
                    </m:oMath>
                  </m:oMathPara>
                </a14:m>
                <a:endParaRPr lang="en-US" sz="2400" b="0" dirty="0">
                  <a:solidFill>
                    <a:schemeClr val="accent1">
                      <a:lumMod val="50000"/>
                    </a:schemeClr>
                  </a:solidFill>
                </a:endParaRPr>
              </a:p>
            </p:txBody>
          </p:sp>
        </mc:Choice>
        <mc:Fallback xmlns="">
          <p:sp>
            <p:nvSpPr>
              <p:cNvPr id="8" name="TextBox 7">
                <a:extLst>
                  <a:ext uri="{FF2B5EF4-FFF2-40B4-BE49-F238E27FC236}">
                    <a16:creationId xmlns:a16="http://schemas.microsoft.com/office/drawing/2014/main" id="{64DA16FF-1B8B-4C4E-A401-7D9C783B9539}"/>
                  </a:ext>
                </a:extLst>
              </p:cNvPr>
              <p:cNvSpPr txBox="1">
                <a:spLocks noRot="1" noChangeAspect="1" noMove="1" noResize="1" noEditPoints="1" noAdjustHandles="1" noChangeArrowheads="1" noChangeShapeType="1" noTextEdit="1"/>
              </p:cNvSpPr>
              <p:nvPr/>
            </p:nvSpPr>
            <p:spPr>
              <a:xfrm>
                <a:off x="653143" y="1687276"/>
                <a:ext cx="3995057" cy="4616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3976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9FC3A5E-C9AE-41B8-827E-5A706AAC24B5}"/>
                  </a:ext>
                </a:extLst>
              </p:cNvPr>
              <p:cNvSpPr txBox="1"/>
              <p:nvPr/>
            </p:nvSpPr>
            <p:spPr>
              <a:xfrm>
                <a:off x="620486" y="1251847"/>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rPr>
                        <m:t>𝑥</m:t>
                      </m:r>
                      <m:r>
                        <a:rPr lang="en-US" sz="2400" b="0" i="1" smtClean="0">
                          <a:latin typeface="Cambria Math" panose="02040503050406030204" pitchFamily="18" charset="0"/>
                        </a:rPr>
                        <m:t>+7=2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r>
                            <a:rPr lang="en-US" sz="2400" b="0" i="1" smtClean="0">
                              <a:latin typeface="Cambria Math" panose="02040503050406030204" pitchFamily="18" charset="0"/>
                            </a:rPr>
                            <m:t>𝑥</m:t>
                          </m:r>
                          <m:r>
                            <a:rPr lang="en-US" sz="2400" b="0" i="1" smtClean="0">
                              <a:latin typeface="Cambria Math" panose="02040503050406030204" pitchFamily="18" charset="0"/>
                            </a:rPr>
                            <m:t>−9</m:t>
                          </m:r>
                        </m:e>
                      </m:d>
                      <m:r>
                        <a:rPr lang="en-US" sz="2400" b="0" i="1" smtClean="0">
                          <a:latin typeface="Cambria Math" panose="02040503050406030204" pitchFamily="18" charset="0"/>
                        </a:rPr>
                        <m:t>−3</m:t>
                      </m:r>
                    </m:oMath>
                  </m:oMathPara>
                </a14:m>
                <a:endParaRPr lang="en-US" sz="2400" b="0" dirty="0"/>
              </a:p>
            </p:txBody>
          </p:sp>
        </mc:Choice>
        <mc:Fallback xmlns="">
          <p:sp>
            <p:nvSpPr>
              <p:cNvPr id="2" name="TextBox 1">
                <a:extLst>
                  <a:ext uri="{FF2B5EF4-FFF2-40B4-BE49-F238E27FC236}">
                    <a16:creationId xmlns:a16="http://schemas.microsoft.com/office/drawing/2014/main" id="{09FC3A5E-C9AE-41B8-827E-5A706AAC24B5}"/>
                  </a:ext>
                </a:extLst>
              </p:cNvPr>
              <p:cNvSpPr txBox="1">
                <a:spLocks noRot="1" noChangeAspect="1" noMove="1" noResize="1" noEditPoints="1" noAdjustHandles="1" noChangeArrowheads="1" noChangeShapeType="1" noTextEdit="1"/>
              </p:cNvSpPr>
              <p:nvPr/>
            </p:nvSpPr>
            <p:spPr>
              <a:xfrm>
                <a:off x="620486" y="1251847"/>
                <a:ext cx="3995057" cy="461665"/>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56FB137-FF9B-46A0-9E40-B6941018ECB6}"/>
              </a:ext>
            </a:extLst>
          </p:cNvPr>
          <p:cNvSpPr txBox="1"/>
          <p:nvPr/>
        </p:nvSpPr>
        <p:spPr>
          <a:xfrm>
            <a:off x="1012371" y="6193966"/>
            <a:ext cx="10134600" cy="523220"/>
          </a:xfrm>
          <a:prstGeom prst="rect">
            <a:avLst/>
          </a:prstGeom>
          <a:noFill/>
        </p:spPr>
        <p:txBody>
          <a:bodyPr wrap="square" rtlCol="0">
            <a:spAutoFit/>
          </a:bodyPr>
          <a:lstStyle/>
          <a:p>
            <a:pPr algn="r"/>
            <a:r>
              <a:rPr lang="en-US" sz="1400" dirty="0"/>
              <a:t>Dukesy68/sandbox. (2016). </a:t>
            </a:r>
            <a:r>
              <a:rPr lang="en-US" sz="1400" i="1" dirty="0"/>
              <a:t>Man scratching head</a:t>
            </a:r>
            <a:r>
              <a:rPr lang="en-US" sz="1400" dirty="0"/>
              <a:t> [Graphic]. Retrieved from https://commons.wikimedia.org/wiki/File:Man-scratching-head.gif</a:t>
            </a:r>
          </a:p>
        </p:txBody>
      </p:sp>
      <p:pic>
        <p:nvPicPr>
          <p:cNvPr id="5" name="Picture 4">
            <a:extLst>
              <a:ext uri="{FF2B5EF4-FFF2-40B4-BE49-F238E27FC236}">
                <a16:creationId xmlns:a16="http://schemas.microsoft.com/office/drawing/2014/main" id="{DDF4755C-D942-44BA-B377-6FA1E7FB8FB8}"/>
              </a:ext>
            </a:extLst>
          </p:cNvPr>
          <p:cNvPicPr>
            <a:picLocks noChangeAspect="1"/>
          </p:cNvPicPr>
          <p:nvPr/>
        </p:nvPicPr>
        <p:blipFill>
          <a:blip r:embed="rId3"/>
          <a:stretch>
            <a:fillRect/>
          </a:stretch>
        </p:blipFill>
        <p:spPr>
          <a:xfrm>
            <a:off x="4988528" y="903900"/>
            <a:ext cx="2182286" cy="5290066"/>
          </a:xfrm>
          <a:prstGeom prst="rect">
            <a:avLst/>
          </a:prstGeom>
        </p:spPr>
      </p:pic>
      <p:sp>
        <p:nvSpPr>
          <p:cNvPr id="6" name="Thought Bubble: Cloud 5">
            <a:extLst>
              <a:ext uri="{FF2B5EF4-FFF2-40B4-BE49-F238E27FC236}">
                <a16:creationId xmlns:a16="http://schemas.microsoft.com/office/drawing/2014/main" id="{3447CB5A-49E6-4BB3-8A1F-A184A0DE8628}"/>
              </a:ext>
            </a:extLst>
          </p:cNvPr>
          <p:cNvSpPr/>
          <p:nvPr/>
        </p:nvSpPr>
        <p:spPr>
          <a:xfrm>
            <a:off x="7685313" y="189718"/>
            <a:ext cx="4299857" cy="2732314"/>
          </a:xfrm>
          <a:prstGeom prst="cloudCallout">
            <a:avLst>
              <a:gd name="adj1" fmla="val -71719"/>
              <a:gd name="adj2" fmla="val 7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867E4A-6CFA-49C1-9E7D-E09C59A1054D}"/>
              </a:ext>
            </a:extLst>
          </p:cNvPr>
          <p:cNvSpPr txBox="1"/>
          <p:nvPr/>
        </p:nvSpPr>
        <p:spPr>
          <a:xfrm>
            <a:off x="8305800" y="805543"/>
            <a:ext cx="3048000" cy="1384995"/>
          </a:xfrm>
          <a:prstGeom prst="rect">
            <a:avLst/>
          </a:prstGeom>
          <a:noFill/>
        </p:spPr>
        <p:txBody>
          <a:bodyPr wrap="square" rtlCol="0">
            <a:spAutoFit/>
          </a:bodyPr>
          <a:lstStyle/>
          <a:p>
            <a:r>
              <a:rPr lang="en-US" sz="2800" b="1" dirty="0"/>
              <a:t>Did I?</a:t>
            </a:r>
          </a:p>
          <a:p>
            <a:endParaRPr lang="en-US" sz="2800" b="1" dirty="0"/>
          </a:p>
          <a:p>
            <a:r>
              <a:rPr lang="en-US" sz="2800" b="1" dirty="0"/>
              <a:t>Yes!</a:t>
            </a:r>
          </a:p>
        </p:txBody>
      </p:sp>
      <p:pic>
        <p:nvPicPr>
          <p:cNvPr id="11" name="Graphic 10" descr="Paper">
            <a:extLst>
              <a:ext uri="{FF2B5EF4-FFF2-40B4-BE49-F238E27FC236}">
                <a16:creationId xmlns:a16="http://schemas.microsoft.com/office/drawing/2014/main" id="{26898AC8-1357-484C-B0F5-8C75CB06E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V="1">
            <a:off x="466650" y="1333945"/>
            <a:ext cx="4466014" cy="539931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DA16FF-1B8B-4C4E-A401-7D9C783B9539}"/>
                  </a:ext>
                </a:extLst>
              </p:cNvPr>
              <p:cNvSpPr txBox="1"/>
              <p:nvPr/>
            </p:nvSpPr>
            <p:spPr>
              <a:xfrm>
                <a:off x="653143" y="1687276"/>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3</m:t>
                      </m:r>
                      <m:r>
                        <a:rPr lang="en-US" sz="2400" b="0" i="1" smtClean="0">
                          <a:solidFill>
                            <a:schemeClr val="accent1">
                              <a:lumMod val="50000"/>
                            </a:schemeClr>
                          </a:solidFill>
                          <a:latin typeface="Cambria Math" panose="02040503050406030204" pitchFamily="18" charset="0"/>
                        </a:rPr>
                        <m:t>𝑥</m:t>
                      </m:r>
                      <m:r>
                        <a:rPr lang="en-US" sz="2400" b="0" i="1" smtClean="0">
                          <a:solidFill>
                            <a:schemeClr val="accent1">
                              <a:lumMod val="50000"/>
                            </a:schemeClr>
                          </a:solidFill>
                          <a:latin typeface="Cambria Math" panose="02040503050406030204" pitchFamily="18" charset="0"/>
                        </a:rPr>
                        <m:t>+7=8</m:t>
                      </m:r>
                      <m:r>
                        <a:rPr lang="en-US" sz="2400" b="0" i="1" smtClean="0">
                          <a:solidFill>
                            <a:schemeClr val="accent1">
                              <a:lumMod val="50000"/>
                            </a:schemeClr>
                          </a:solidFill>
                          <a:latin typeface="Cambria Math" panose="02040503050406030204" pitchFamily="18" charset="0"/>
                        </a:rPr>
                        <m:t>𝑥</m:t>
                      </m:r>
                      <m:r>
                        <a:rPr lang="en-US" sz="2400" b="0" i="1" smtClean="0">
                          <a:solidFill>
                            <a:schemeClr val="accent1">
                              <a:lumMod val="50000"/>
                            </a:schemeClr>
                          </a:solidFill>
                          <a:latin typeface="Cambria Math" panose="02040503050406030204" pitchFamily="18" charset="0"/>
                        </a:rPr>
                        <m:t>−18−3</m:t>
                      </m:r>
                    </m:oMath>
                  </m:oMathPara>
                </a14:m>
                <a:endParaRPr lang="en-US" sz="2400" b="0" dirty="0">
                  <a:solidFill>
                    <a:schemeClr val="accent1">
                      <a:lumMod val="50000"/>
                    </a:schemeClr>
                  </a:solidFill>
                </a:endParaRPr>
              </a:p>
            </p:txBody>
          </p:sp>
        </mc:Choice>
        <mc:Fallback xmlns="">
          <p:sp>
            <p:nvSpPr>
              <p:cNvPr id="8" name="TextBox 7">
                <a:extLst>
                  <a:ext uri="{FF2B5EF4-FFF2-40B4-BE49-F238E27FC236}">
                    <a16:creationId xmlns:a16="http://schemas.microsoft.com/office/drawing/2014/main" id="{64DA16FF-1B8B-4C4E-A401-7D9C783B9539}"/>
                  </a:ext>
                </a:extLst>
              </p:cNvPr>
              <p:cNvSpPr txBox="1">
                <a:spLocks noRot="1" noChangeAspect="1" noMove="1" noResize="1" noEditPoints="1" noAdjustHandles="1" noChangeArrowheads="1" noChangeShapeType="1" noTextEdit="1"/>
              </p:cNvSpPr>
              <p:nvPr/>
            </p:nvSpPr>
            <p:spPr>
              <a:xfrm>
                <a:off x="653143" y="1687276"/>
                <a:ext cx="399505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A74014E-DA54-4BF4-9BC4-9D0B0A1CDD81}"/>
                  </a:ext>
                </a:extLst>
              </p:cNvPr>
              <p:cNvSpPr txBox="1"/>
              <p:nvPr/>
            </p:nvSpPr>
            <p:spPr>
              <a:xfrm>
                <a:off x="653142" y="2090249"/>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3</m:t>
                      </m:r>
                      <m:r>
                        <a:rPr lang="en-US" sz="2400" b="0" i="1" smtClean="0">
                          <a:solidFill>
                            <a:schemeClr val="accent1">
                              <a:lumMod val="50000"/>
                            </a:schemeClr>
                          </a:solidFill>
                          <a:latin typeface="Cambria Math" panose="02040503050406030204" pitchFamily="18" charset="0"/>
                        </a:rPr>
                        <m:t>𝑥</m:t>
                      </m:r>
                      <m:r>
                        <a:rPr lang="en-US" sz="2400" b="0" i="1" smtClean="0">
                          <a:solidFill>
                            <a:schemeClr val="accent1">
                              <a:lumMod val="50000"/>
                            </a:schemeClr>
                          </a:solidFill>
                          <a:latin typeface="Cambria Math" panose="02040503050406030204" pitchFamily="18" charset="0"/>
                        </a:rPr>
                        <m:t>+7=8</m:t>
                      </m:r>
                      <m:r>
                        <a:rPr lang="en-US" sz="2400" b="0" i="1" smtClean="0">
                          <a:solidFill>
                            <a:schemeClr val="accent1">
                              <a:lumMod val="50000"/>
                            </a:schemeClr>
                          </a:solidFill>
                          <a:latin typeface="Cambria Math" panose="02040503050406030204" pitchFamily="18" charset="0"/>
                        </a:rPr>
                        <m:t>𝑥</m:t>
                      </m:r>
                      <m:r>
                        <a:rPr lang="en-US" sz="2400" b="0" i="1" smtClean="0">
                          <a:solidFill>
                            <a:schemeClr val="accent1">
                              <a:lumMod val="50000"/>
                            </a:schemeClr>
                          </a:solidFill>
                          <a:latin typeface="Cambria Math" panose="02040503050406030204" pitchFamily="18" charset="0"/>
                        </a:rPr>
                        <m:t>−21</m:t>
                      </m:r>
                    </m:oMath>
                  </m:oMathPara>
                </a14:m>
                <a:endParaRPr lang="en-US" sz="2400" b="0" dirty="0">
                  <a:solidFill>
                    <a:schemeClr val="accent1">
                      <a:lumMod val="50000"/>
                    </a:schemeClr>
                  </a:solidFill>
                </a:endParaRPr>
              </a:p>
            </p:txBody>
          </p:sp>
        </mc:Choice>
        <mc:Fallback xmlns="">
          <p:sp>
            <p:nvSpPr>
              <p:cNvPr id="9" name="TextBox 8">
                <a:extLst>
                  <a:ext uri="{FF2B5EF4-FFF2-40B4-BE49-F238E27FC236}">
                    <a16:creationId xmlns:a16="http://schemas.microsoft.com/office/drawing/2014/main" id="{0A74014E-DA54-4BF4-9BC4-9D0B0A1CDD81}"/>
                  </a:ext>
                </a:extLst>
              </p:cNvPr>
              <p:cNvSpPr txBox="1">
                <a:spLocks noRot="1" noChangeAspect="1" noMove="1" noResize="1" noEditPoints="1" noAdjustHandles="1" noChangeArrowheads="1" noChangeShapeType="1" noTextEdit="1"/>
              </p:cNvSpPr>
              <p:nvPr/>
            </p:nvSpPr>
            <p:spPr>
              <a:xfrm>
                <a:off x="653142" y="2090249"/>
                <a:ext cx="3995057"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942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93E6-AAA8-45B2-9131-A45A063296E6}"/>
              </a:ext>
            </a:extLst>
          </p:cNvPr>
          <p:cNvSpPr>
            <a:spLocks noGrp="1"/>
          </p:cNvSpPr>
          <p:nvPr>
            <p:ph type="title"/>
          </p:nvPr>
        </p:nvSpPr>
        <p:spPr>
          <a:xfrm>
            <a:off x="3559634" y="503109"/>
            <a:ext cx="8610600" cy="1293028"/>
          </a:xfrm>
        </p:spPr>
        <p:txBody>
          <a:bodyPr>
            <a:normAutofit fontScale="90000"/>
          </a:bodyPr>
          <a:lstStyle/>
          <a:p>
            <a:r>
              <a:rPr lang="en-US" dirty="0"/>
              <a:t>Questions that encourage deeper thinking: Probe, not attack</a:t>
            </a:r>
          </a:p>
        </p:txBody>
      </p:sp>
      <p:sp>
        <p:nvSpPr>
          <p:cNvPr id="3" name="Content Placeholder 2">
            <a:extLst>
              <a:ext uri="{FF2B5EF4-FFF2-40B4-BE49-F238E27FC236}">
                <a16:creationId xmlns:a16="http://schemas.microsoft.com/office/drawing/2014/main" id="{DD971E77-02A0-4F17-938C-DE37E639E9E4}"/>
              </a:ext>
            </a:extLst>
          </p:cNvPr>
          <p:cNvSpPr>
            <a:spLocks noGrp="1"/>
          </p:cNvSpPr>
          <p:nvPr>
            <p:ph sz="half" idx="1"/>
          </p:nvPr>
        </p:nvSpPr>
        <p:spPr>
          <a:xfrm>
            <a:off x="685800" y="1881823"/>
            <a:ext cx="5334000" cy="4736688"/>
          </a:xfrm>
        </p:spPr>
        <p:txBody>
          <a:bodyPr>
            <a:normAutofit lnSpcReduction="10000"/>
          </a:bodyPr>
          <a:lstStyle/>
          <a:p>
            <a:r>
              <a:rPr lang="en-US" dirty="0"/>
              <a:t>What makes you say that?</a:t>
            </a:r>
          </a:p>
          <a:p>
            <a:r>
              <a:rPr lang="en-US" dirty="0"/>
              <a:t>What makes you think that?</a:t>
            </a:r>
          </a:p>
          <a:p>
            <a:r>
              <a:rPr lang="en-US" dirty="0"/>
              <a:t>How do you know that?</a:t>
            </a:r>
          </a:p>
          <a:p>
            <a:r>
              <a:rPr lang="en-US" dirty="0"/>
              <a:t>What makes you value that?</a:t>
            </a:r>
          </a:p>
          <a:p>
            <a:r>
              <a:rPr lang="en-US" dirty="0"/>
              <a:t>What has changed about your thinking?</a:t>
            </a:r>
          </a:p>
          <a:p>
            <a:r>
              <a:rPr lang="en-US" dirty="0"/>
              <a:t>What changed you mind?</a:t>
            </a:r>
          </a:p>
          <a:p>
            <a:r>
              <a:rPr lang="en-US" dirty="0"/>
              <a:t>What questions does that raise?</a:t>
            </a:r>
          </a:p>
          <a:p>
            <a:r>
              <a:rPr lang="en-US" dirty="0"/>
              <a:t>What question would a sceptic ask?</a:t>
            </a:r>
          </a:p>
          <a:p>
            <a:r>
              <a:rPr lang="en-US" dirty="0"/>
              <a:t>What evidence do you have?</a:t>
            </a:r>
          </a:p>
          <a:p>
            <a:r>
              <a:rPr lang="en-US" dirty="0"/>
              <a:t>What is the weak point in your argument?</a:t>
            </a:r>
          </a:p>
        </p:txBody>
      </p:sp>
      <p:sp>
        <p:nvSpPr>
          <p:cNvPr id="4" name="Content Placeholder 3">
            <a:extLst>
              <a:ext uri="{FF2B5EF4-FFF2-40B4-BE49-F238E27FC236}">
                <a16:creationId xmlns:a16="http://schemas.microsoft.com/office/drawing/2014/main" id="{A986FE7F-E327-4C34-AFDE-AE94D1BF6700}"/>
              </a:ext>
            </a:extLst>
          </p:cNvPr>
          <p:cNvSpPr>
            <a:spLocks noGrp="1"/>
          </p:cNvSpPr>
          <p:nvPr>
            <p:ph sz="half" idx="2"/>
          </p:nvPr>
        </p:nvSpPr>
        <p:spPr>
          <a:xfrm>
            <a:off x="6172200" y="1881823"/>
            <a:ext cx="5334000" cy="4736688"/>
          </a:xfrm>
        </p:spPr>
        <p:txBody>
          <a:bodyPr>
            <a:normAutofit lnSpcReduction="10000"/>
          </a:bodyPr>
          <a:lstStyle/>
          <a:p>
            <a:r>
              <a:rPr lang="en-US" dirty="0"/>
              <a:t>Who would agree with you? - Who would disagree with you?</a:t>
            </a:r>
          </a:p>
          <a:p>
            <a:r>
              <a:rPr lang="en-US" dirty="0"/>
              <a:t>What do you still need to know?</a:t>
            </a:r>
          </a:p>
          <a:p>
            <a:r>
              <a:rPr lang="en-US" dirty="0"/>
              <a:t>What else?</a:t>
            </a:r>
          </a:p>
          <a:p>
            <a:r>
              <a:rPr lang="en-US" dirty="0"/>
              <a:t>What is missing?</a:t>
            </a:r>
          </a:p>
          <a:p>
            <a:r>
              <a:rPr lang="en-US" dirty="0"/>
              <a:t>Where do you go from here?</a:t>
            </a:r>
          </a:p>
          <a:p>
            <a:r>
              <a:rPr lang="en-US" dirty="0"/>
              <a:t>What part of the problem is left?</a:t>
            </a:r>
          </a:p>
          <a:p>
            <a:r>
              <a:rPr lang="en-US" dirty="0"/>
              <a:t>What are you certain about? Why?</a:t>
            </a:r>
          </a:p>
          <a:p>
            <a:r>
              <a:rPr lang="en-US" dirty="0"/>
              <a:t>What do you understand least?</a:t>
            </a:r>
          </a:p>
          <a:p>
            <a:r>
              <a:rPr lang="en-US" dirty="0"/>
              <a:t>Can you summarize what X said?</a:t>
            </a:r>
          </a:p>
          <a:p>
            <a:r>
              <a:rPr lang="en-US" dirty="0"/>
              <a:t>Is Y’s summary accurate, if not, what is inaccurate?</a:t>
            </a:r>
          </a:p>
        </p:txBody>
      </p:sp>
      <p:sp>
        <p:nvSpPr>
          <p:cNvPr id="5" name="TextBox 4">
            <a:extLst>
              <a:ext uri="{FF2B5EF4-FFF2-40B4-BE49-F238E27FC236}">
                <a16:creationId xmlns:a16="http://schemas.microsoft.com/office/drawing/2014/main" id="{53B59D31-9F3C-4D27-9945-0CB4A4E5F5DC}"/>
              </a:ext>
            </a:extLst>
          </p:cNvPr>
          <p:cNvSpPr txBox="1"/>
          <p:nvPr/>
        </p:nvSpPr>
        <p:spPr>
          <a:xfrm>
            <a:off x="762000" y="6357257"/>
            <a:ext cx="11059886" cy="276999"/>
          </a:xfrm>
          <a:prstGeom prst="rect">
            <a:avLst/>
          </a:prstGeom>
          <a:noFill/>
        </p:spPr>
        <p:txBody>
          <a:bodyPr wrap="square" rtlCol="0">
            <a:spAutoFit/>
          </a:bodyPr>
          <a:lstStyle/>
          <a:p>
            <a:pPr algn="r"/>
            <a:r>
              <a:rPr lang="en-US" sz="1200" dirty="0"/>
              <a:t>Coutts, N. (2014). Metacognition: Thinking about your thinking. In </a:t>
            </a:r>
            <a:r>
              <a:rPr lang="en-US" sz="1200" i="1" dirty="0" err="1"/>
              <a:t>RediQuest</a:t>
            </a:r>
            <a:r>
              <a:rPr lang="en-US" sz="1200" dirty="0"/>
              <a:t>. Retrieved from http://www.rediquest.com/metacognition/ </a:t>
            </a:r>
          </a:p>
        </p:txBody>
      </p:sp>
    </p:spTree>
    <p:extLst>
      <p:ext uri="{BB962C8B-B14F-4D97-AF65-F5344CB8AC3E}">
        <p14:creationId xmlns:p14="http://schemas.microsoft.com/office/powerpoint/2010/main" val="293454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B75E-CF8A-4B0F-AC3B-A7EA795C4A93}"/>
              </a:ext>
            </a:extLst>
          </p:cNvPr>
          <p:cNvSpPr>
            <a:spLocks noGrp="1"/>
          </p:cNvSpPr>
          <p:nvPr>
            <p:ph type="title"/>
          </p:nvPr>
        </p:nvSpPr>
        <p:spPr>
          <a:xfrm>
            <a:off x="2402114" y="-4885"/>
            <a:ext cx="8610600" cy="1293028"/>
          </a:xfrm>
        </p:spPr>
        <p:txBody>
          <a:bodyPr/>
          <a:lstStyle/>
          <a:p>
            <a:r>
              <a:rPr lang="en-US" dirty="0"/>
              <a:t>Overview</a:t>
            </a:r>
          </a:p>
        </p:txBody>
      </p:sp>
      <p:sp>
        <p:nvSpPr>
          <p:cNvPr id="3" name="Content Placeholder 2">
            <a:extLst>
              <a:ext uri="{FF2B5EF4-FFF2-40B4-BE49-F238E27FC236}">
                <a16:creationId xmlns:a16="http://schemas.microsoft.com/office/drawing/2014/main" id="{7A674EE1-A051-40E4-83C2-5C3C5764955D}"/>
              </a:ext>
            </a:extLst>
          </p:cNvPr>
          <p:cNvSpPr>
            <a:spLocks noGrp="1"/>
          </p:cNvSpPr>
          <p:nvPr>
            <p:ph idx="1"/>
          </p:nvPr>
        </p:nvSpPr>
        <p:spPr>
          <a:xfrm>
            <a:off x="685800" y="827314"/>
            <a:ext cx="10820400" cy="5391371"/>
          </a:xfrm>
        </p:spPr>
        <p:txBody>
          <a:bodyPr>
            <a:normAutofit lnSpcReduction="10000"/>
          </a:bodyPr>
          <a:lstStyle/>
          <a:p>
            <a:pPr marL="2511425">
              <a:lnSpc>
                <a:spcPct val="100000"/>
              </a:lnSpc>
              <a:spcBef>
                <a:spcPts val="1800"/>
              </a:spcBef>
            </a:pPr>
            <a:r>
              <a:rPr lang="en-US" sz="2600" dirty="0"/>
              <a:t>Time Management</a:t>
            </a:r>
          </a:p>
          <a:p>
            <a:pPr marL="2511425">
              <a:lnSpc>
                <a:spcPct val="100000"/>
              </a:lnSpc>
              <a:spcBef>
                <a:spcPts val="1800"/>
              </a:spcBef>
            </a:pPr>
            <a:r>
              <a:rPr lang="en-US" sz="2600" dirty="0"/>
              <a:t>Metacognition</a:t>
            </a:r>
          </a:p>
          <a:p>
            <a:pPr marL="2511425">
              <a:lnSpc>
                <a:spcPct val="100000"/>
              </a:lnSpc>
              <a:spcBef>
                <a:spcPts val="1800"/>
              </a:spcBef>
            </a:pPr>
            <a:r>
              <a:rPr lang="en-US" sz="2600" dirty="0"/>
              <a:t>Study Skills</a:t>
            </a:r>
          </a:p>
          <a:p>
            <a:pPr marL="2511425">
              <a:lnSpc>
                <a:spcPct val="100000"/>
              </a:lnSpc>
              <a:spcBef>
                <a:spcPts val="1800"/>
              </a:spcBef>
            </a:pPr>
            <a:r>
              <a:rPr lang="en-US" sz="2600" dirty="0"/>
              <a:t>Problem Solving &amp; Resourcefulness</a:t>
            </a:r>
          </a:p>
          <a:p>
            <a:pPr marL="2511425">
              <a:lnSpc>
                <a:spcPct val="100000"/>
              </a:lnSpc>
              <a:spcBef>
                <a:spcPts val="1800"/>
              </a:spcBef>
            </a:pPr>
            <a:r>
              <a:rPr lang="en-US" sz="2600" dirty="0"/>
              <a:t>Grit</a:t>
            </a:r>
          </a:p>
          <a:p>
            <a:pPr marL="2511425">
              <a:lnSpc>
                <a:spcPct val="100000"/>
              </a:lnSpc>
              <a:spcBef>
                <a:spcPts val="1800"/>
              </a:spcBef>
            </a:pPr>
            <a:r>
              <a:rPr lang="en-US" sz="2600" dirty="0"/>
              <a:t>Communication &amp; Interpersonal Skills</a:t>
            </a:r>
          </a:p>
          <a:p>
            <a:endParaRPr lang="en-US" dirty="0"/>
          </a:p>
          <a:p>
            <a:pPr marL="0" indent="0" algn="ctr">
              <a:buNone/>
            </a:pPr>
            <a:r>
              <a:rPr lang="en-US" sz="4800" b="1" dirty="0">
                <a:solidFill>
                  <a:schemeClr val="accent3">
                    <a:lumMod val="75000"/>
                  </a:schemeClr>
                </a:solidFill>
              </a:rPr>
              <a:t>FOCUS ON LEARNING — NOT GRADES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685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9C20-1B56-41AD-A819-7E86BCC5D715}"/>
              </a:ext>
            </a:extLst>
          </p:cNvPr>
          <p:cNvSpPr>
            <a:spLocks noGrp="1"/>
          </p:cNvSpPr>
          <p:nvPr>
            <p:ph type="title"/>
          </p:nvPr>
        </p:nvSpPr>
        <p:spPr/>
        <p:txBody>
          <a:bodyPr/>
          <a:lstStyle/>
          <a:p>
            <a:r>
              <a:rPr lang="en-US" dirty="0"/>
              <a:t>5 more Questions to ask about your thinking</a:t>
            </a:r>
          </a:p>
        </p:txBody>
      </p:sp>
      <p:sp>
        <p:nvSpPr>
          <p:cNvPr id="3" name="Content Placeholder 2">
            <a:extLst>
              <a:ext uri="{FF2B5EF4-FFF2-40B4-BE49-F238E27FC236}">
                <a16:creationId xmlns:a16="http://schemas.microsoft.com/office/drawing/2014/main" id="{DAB4E311-3B14-4312-94BC-3468E2CB7EC8}"/>
              </a:ext>
            </a:extLst>
          </p:cNvPr>
          <p:cNvSpPr>
            <a:spLocks noGrp="1"/>
          </p:cNvSpPr>
          <p:nvPr>
            <p:ph idx="1"/>
          </p:nvPr>
        </p:nvSpPr>
        <p:spPr/>
        <p:txBody>
          <a:bodyPr>
            <a:normAutofit/>
          </a:bodyPr>
          <a:lstStyle/>
          <a:p>
            <a:pPr marL="457200" indent="-457200">
              <a:spcBef>
                <a:spcPts val="1800"/>
              </a:spcBef>
              <a:buFont typeface="+mj-lt"/>
              <a:buAutoNum type="arabicPeriod"/>
            </a:pPr>
            <a:r>
              <a:rPr lang="en-US" sz="2400" dirty="0"/>
              <a:t>When you are making a decision, what internal conversations do you have?</a:t>
            </a:r>
          </a:p>
          <a:p>
            <a:pPr marL="457200" indent="-457200">
              <a:spcBef>
                <a:spcPts val="1800"/>
              </a:spcBef>
              <a:buFont typeface="+mj-lt"/>
              <a:buAutoNum type="arabicPeriod"/>
            </a:pPr>
            <a:r>
              <a:rPr lang="en-US" sz="2400" dirty="0"/>
              <a:t>What is your preferred situation for thinking?</a:t>
            </a:r>
          </a:p>
          <a:p>
            <a:pPr marL="457200" indent="-457200">
              <a:spcBef>
                <a:spcPts val="1800"/>
              </a:spcBef>
              <a:buFont typeface="+mj-lt"/>
              <a:buAutoNum type="arabicPeriod"/>
            </a:pPr>
            <a:r>
              <a:rPr lang="en-US" sz="2400" dirty="0"/>
              <a:t>What are your biases? What beliefs, values and perspectives influence your thinking?</a:t>
            </a:r>
          </a:p>
          <a:p>
            <a:pPr marL="457200" indent="-457200">
              <a:spcBef>
                <a:spcPts val="1800"/>
              </a:spcBef>
              <a:buFont typeface="+mj-lt"/>
              <a:buAutoNum type="arabicPeriod"/>
            </a:pPr>
            <a:r>
              <a:rPr lang="en-US" sz="2400" dirty="0"/>
              <a:t>Where do your ideas come from? What inspires your best ideas? What were you doing when you had that great idea?</a:t>
            </a:r>
          </a:p>
          <a:p>
            <a:pPr marL="457200" indent="-457200">
              <a:spcBef>
                <a:spcPts val="1800"/>
              </a:spcBef>
              <a:buFont typeface="+mj-lt"/>
              <a:buAutoNum type="arabicPeriod"/>
            </a:pPr>
            <a:r>
              <a:rPr lang="en-US" sz="2400" dirty="0"/>
              <a:t>What makes you think that?</a:t>
            </a:r>
          </a:p>
          <a:p>
            <a:pPr marL="457200" indent="-457200">
              <a:spcBef>
                <a:spcPts val="1800"/>
              </a:spcBef>
              <a:buFont typeface="+mj-lt"/>
              <a:buAutoNum type="arabicPeriod"/>
            </a:pPr>
            <a:endParaRPr lang="en-US" sz="2400" dirty="0"/>
          </a:p>
        </p:txBody>
      </p:sp>
      <p:sp>
        <p:nvSpPr>
          <p:cNvPr id="4" name="TextBox 3">
            <a:extLst>
              <a:ext uri="{FF2B5EF4-FFF2-40B4-BE49-F238E27FC236}">
                <a16:creationId xmlns:a16="http://schemas.microsoft.com/office/drawing/2014/main" id="{3D2A93A0-BFA3-4D7F-A19E-A0677E0ADB7E}"/>
              </a:ext>
            </a:extLst>
          </p:cNvPr>
          <p:cNvSpPr txBox="1"/>
          <p:nvPr/>
        </p:nvSpPr>
        <p:spPr>
          <a:xfrm>
            <a:off x="762000" y="6357257"/>
            <a:ext cx="11059886" cy="276999"/>
          </a:xfrm>
          <a:prstGeom prst="rect">
            <a:avLst/>
          </a:prstGeom>
          <a:noFill/>
        </p:spPr>
        <p:txBody>
          <a:bodyPr wrap="square" rtlCol="0">
            <a:spAutoFit/>
          </a:bodyPr>
          <a:lstStyle/>
          <a:p>
            <a:pPr algn="r"/>
            <a:r>
              <a:rPr lang="en-US" sz="1200" dirty="0"/>
              <a:t>Coutts, N. (2014). Metacognition: Thinking about your thinking. In </a:t>
            </a:r>
            <a:r>
              <a:rPr lang="en-US" sz="1200" i="1" dirty="0" err="1"/>
              <a:t>RediQuest</a:t>
            </a:r>
            <a:r>
              <a:rPr lang="en-US" sz="1200" dirty="0"/>
              <a:t>. Retrieved from http://www.rediquest.com/metacognition/ </a:t>
            </a:r>
          </a:p>
        </p:txBody>
      </p:sp>
    </p:spTree>
    <p:extLst>
      <p:ext uri="{BB962C8B-B14F-4D97-AF65-F5344CB8AC3E}">
        <p14:creationId xmlns:p14="http://schemas.microsoft.com/office/powerpoint/2010/main" val="892587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5AEB-A429-41CE-BFC8-C4B7740A474E}"/>
              </a:ext>
            </a:extLst>
          </p:cNvPr>
          <p:cNvSpPr>
            <a:spLocks noGrp="1"/>
          </p:cNvSpPr>
          <p:nvPr>
            <p:ph type="title"/>
          </p:nvPr>
        </p:nvSpPr>
        <p:spPr/>
        <p:txBody>
          <a:bodyPr/>
          <a:lstStyle/>
          <a:p>
            <a:r>
              <a:rPr lang="en-US" dirty="0"/>
              <a:t>More Sample reflective questions</a:t>
            </a:r>
          </a:p>
        </p:txBody>
      </p:sp>
      <p:sp>
        <p:nvSpPr>
          <p:cNvPr id="3" name="Content Placeholder 2">
            <a:extLst>
              <a:ext uri="{FF2B5EF4-FFF2-40B4-BE49-F238E27FC236}">
                <a16:creationId xmlns:a16="http://schemas.microsoft.com/office/drawing/2014/main" id="{A47A21B1-C840-4823-825A-FC4A4B7A22AB}"/>
              </a:ext>
            </a:extLst>
          </p:cNvPr>
          <p:cNvSpPr>
            <a:spLocks noGrp="1"/>
          </p:cNvSpPr>
          <p:nvPr>
            <p:ph idx="1"/>
          </p:nvPr>
        </p:nvSpPr>
        <p:spPr/>
        <p:txBody>
          <a:bodyPr>
            <a:normAutofit fontScale="92500" lnSpcReduction="20000"/>
          </a:bodyPr>
          <a:lstStyle/>
          <a:p>
            <a:endParaRPr lang="en-US" sz="2800" dirty="0"/>
          </a:p>
          <a:p>
            <a:r>
              <a:rPr lang="en-US" sz="2800" dirty="0"/>
              <a:t>What’s the difference between studying and learning?  </a:t>
            </a:r>
          </a:p>
          <a:p>
            <a:endParaRPr lang="en-US" sz="2800" dirty="0"/>
          </a:p>
          <a:p>
            <a:r>
              <a:rPr lang="en-US" sz="2800" dirty="0"/>
              <a:t>Do you think you are in study mode or learn mode? </a:t>
            </a:r>
          </a:p>
          <a:p>
            <a:pPr marL="0" indent="0">
              <a:buNone/>
            </a:pPr>
            <a:endParaRPr lang="en-US" sz="2800" dirty="0"/>
          </a:p>
          <a:p>
            <a:r>
              <a:rPr lang="en-US" sz="2800" dirty="0"/>
              <a:t>What could I have done differently?</a:t>
            </a:r>
          </a:p>
          <a:p>
            <a:endParaRPr lang="en-US" sz="2800" dirty="0"/>
          </a:p>
          <a:p>
            <a:r>
              <a:rPr lang="en-US" sz="2800" dirty="0"/>
              <a:t>For which task would you study more?</a:t>
            </a:r>
          </a:p>
          <a:p>
            <a:pPr marL="0" indent="0">
              <a:buNone/>
            </a:pPr>
            <a:r>
              <a:rPr lang="en-US" sz="2800" dirty="0"/>
              <a:t>    A.  Make an A on the test</a:t>
            </a:r>
          </a:p>
          <a:p>
            <a:pPr marL="0" indent="0">
              <a:buNone/>
            </a:pPr>
            <a:r>
              <a:rPr lang="en-US" sz="2800" dirty="0"/>
              <a:t>    B.  Teach the material to the class</a:t>
            </a:r>
          </a:p>
          <a:p>
            <a:endParaRPr lang="en-US" sz="2800" dirty="0"/>
          </a:p>
          <a:p>
            <a:endParaRPr lang="en-US" sz="2800" dirty="0"/>
          </a:p>
          <a:p>
            <a:endParaRPr lang="en-US" sz="2800" dirty="0"/>
          </a:p>
        </p:txBody>
      </p:sp>
    </p:spTree>
    <p:extLst>
      <p:ext uri="{BB962C8B-B14F-4D97-AF65-F5344CB8AC3E}">
        <p14:creationId xmlns:p14="http://schemas.microsoft.com/office/powerpoint/2010/main" val="368803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10" presetClass="exit" presetSubtype="0" fill="hold" grpId="1" nodeType="withEffect">
                                  <p:stCondLst>
                                    <p:cond delay="0"/>
                                  </p:stCondLst>
                                  <p:childTnLst>
                                    <p:animEffect transition="out" filter="fade">
                                      <p:cBhvr>
                                        <p:cTn id="24" dur="500"/>
                                        <p:tgtEl>
                                          <p:spTgt spid="3">
                                            <p:txEl>
                                              <p:pRg st="3" end="3"/>
                                            </p:txEl>
                                          </p:spTgt>
                                        </p:tgtEl>
                                      </p:cBhvr>
                                    </p:animEffect>
                                    <p:set>
                                      <p:cBhvr>
                                        <p:cTn id="2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2" presetID="10" presetClass="exit" presetSubtype="0" fill="hold" grpId="1" nodeType="withEffect">
                                  <p:stCondLst>
                                    <p:cond delay="0"/>
                                  </p:stCondLst>
                                  <p:childTnLst>
                                    <p:animEffect transition="out" filter="fade">
                                      <p:cBhvr>
                                        <p:cTn id="33" dur="500"/>
                                        <p:tgtEl>
                                          <p:spTgt spid="3">
                                            <p:txEl>
                                              <p:pRg st="5" end="5"/>
                                            </p:txEl>
                                          </p:spTgt>
                                        </p:tgtEl>
                                      </p:cBhvr>
                                    </p:animEffect>
                                    <p:set>
                                      <p:cBhvr>
                                        <p:cTn id="3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D5C2-41E3-4EA3-BCF0-8B349A488E8C}"/>
              </a:ext>
            </a:extLst>
          </p:cNvPr>
          <p:cNvSpPr>
            <a:spLocks noGrp="1"/>
          </p:cNvSpPr>
          <p:nvPr>
            <p:ph type="title"/>
          </p:nvPr>
        </p:nvSpPr>
        <p:spPr/>
        <p:txBody>
          <a:bodyPr/>
          <a:lstStyle/>
          <a:p>
            <a:r>
              <a:rPr lang="en-US" b="1" dirty="0">
                <a:solidFill>
                  <a:srgbClr val="7030A0"/>
                </a:solidFill>
              </a:rPr>
              <a:t>Mindset* Matters: </a:t>
            </a:r>
            <a:r>
              <a:rPr lang="en-US" dirty="0"/>
              <a:t>Elastic Intelligence</a:t>
            </a:r>
          </a:p>
        </p:txBody>
      </p:sp>
      <p:sp>
        <p:nvSpPr>
          <p:cNvPr id="13" name="Content Placeholder 2">
            <a:extLst>
              <a:ext uri="{FF2B5EF4-FFF2-40B4-BE49-F238E27FC236}">
                <a16:creationId xmlns:a16="http://schemas.microsoft.com/office/drawing/2014/main" id="{97AE6D17-9233-4956-8F7C-3A41AF2BAB2A}"/>
              </a:ext>
            </a:extLst>
          </p:cNvPr>
          <p:cNvSpPr txBox="1">
            <a:spLocks/>
          </p:cNvSpPr>
          <p:nvPr/>
        </p:nvSpPr>
        <p:spPr>
          <a:xfrm>
            <a:off x="457200" y="2013861"/>
            <a:ext cx="8229600" cy="3951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eaLnBrk="0" hangingPunct="0">
              <a:buFont typeface="Wingdings" pitchFamily="2" charset="2"/>
              <a:buChar char="§"/>
            </a:pPr>
            <a:r>
              <a:rPr lang="en-US" sz="2800" b="1" dirty="0">
                <a:solidFill>
                  <a:srgbClr val="7030A0"/>
                </a:solidFill>
                <a:cs typeface="Times New Roman" pitchFamily="18" charset="0"/>
              </a:rPr>
              <a:t>Fixed Intelligence Mindset</a:t>
            </a:r>
          </a:p>
          <a:p>
            <a:pPr marL="0" indent="0" eaLnBrk="0" hangingPunct="0">
              <a:buFont typeface="Arial" panose="020B0604020202020204" pitchFamily="34" charset="0"/>
              <a:buNone/>
            </a:pPr>
            <a:r>
              <a:rPr lang="en-US" sz="2800" b="1" dirty="0">
                <a:cs typeface="Times New Roman" pitchFamily="18" charset="0"/>
              </a:rPr>
              <a:t>	</a:t>
            </a:r>
            <a:r>
              <a:rPr lang="en-US" sz="2800" dirty="0">
                <a:cs typeface="Times New Roman" pitchFamily="18" charset="0"/>
              </a:rPr>
              <a:t>Intelligence is static</a:t>
            </a:r>
          </a:p>
          <a:p>
            <a:pPr marL="0" indent="0" eaLnBrk="0" hangingPunct="0">
              <a:buFont typeface="Arial" panose="020B0604020202020204" pitchFamily="34" charset="0"/>
              <a:buNone/>
            </a:pPr>
            <a:r>
              <a:rPr lang="en-US" sz="2800" dirty="0">
                <a:cs typeface="Times New Roman" pitchFamily="18" charset="0"/>
              </a:rPr>
              <a:t>	You have a certain amount of it</a:t>
            </a:r>
          </a:p>
          <a:p>
            <a:pPr eaLnBrk="0" hangingPunct="0">
              <a:buFont typeface="Wingdings" pitchFamily="2" charset="2"/>
              <a:buChar char="§"/>
            </a:pPr>
            <a:endParaRPr lang="en-US" sz="2800" b="1" dirty="0">
              <a:cs typeface="Times New Roman" pitchFamily="18" charset="0"/>
            </a:endParaRPr>
          </a:p>
          <a:p>
            <a:pPr eaLnBrk="0" hangingPunct="0">
              <a:buFont typeface="Wingdings" pitchFamily="2" charset="2"/>
              <a:buChar char="§"/>
            </a:pPr>
            <a:r>
              <a:rPr lang="en-US" sz="2800" b="1" dirty="0">
                <a:solidFill>
                  <a:srgbClr val="FFC000"/>
                </a:solidFill>
                <a:cs typeface="Times New Roman" pitchFamily="18" charset="0"/>
              </a:rPr>
              <a:t>Growth Intelligence Mindset</a:t>
            </a:r>
          </a:p>
          <a:p>
            <a:pPr marL="0" indent="0" eaLnBrk="0" hangingPunct="0">
              <a:buFont typeface="Arial" panose="020B0604020202020204" pitchFamily="34" charset="0"/>
              <a:buNone/>
            </a:pPr>
            <a:r>
              <a:rPr lang="en-US" sz="2800" b="1" dirty="0">
                <a:cs typeface="Times New Roman" pitchFamily="18" charset="0"/>
              </a:rPr>
              <a:t>	</a:t>
            </a:r>
            <a:r>
              <a:rPr lang="en-US" sz="2800" dirty="0">
                <a:cs typeface="Times New Roman" pitchFamily="18" charset="0"/>
              </a:rPr>
              <a:t>Intelligence can be developed</a:t>
            </a:r>
          </a:p>
          <a:p>
            <a:pPr marL="0" indent="0" eaLnBrk="0" hangingPunct="0">
              <a:buFont typeface="Arial" panose="020B0604020202020204" pitchFamily="34" charset="0"/>
              <a:buNone/>
            </a:pPr>
            <a:r>
              <a:rPr lang="en-US" sz="2800" b="1" dirty="0">
                <a:cs typeface="Times New Roman" pitchFamily="18" charset="0"/>
              </a:rPr>
              <a:t>	</a:t>
            </a:r>
            <a:r>
              <a:rPr lang="en-US" sz="2800" dirty="0">
                <a:cs typeface="Times New Roman" pitchFamily="18" charset="0"/>
              </a:rPr>
              <a:t>You can grow it with actions</a:t>
            </a:r>
            <a:endParaRPr lang="en-US" sz="2800" dirty="0"/>
          </a:p>
        </p:txBody>
      </p:sp>
      <p:sp>
        <p:nvSpPr>
          <p:cNvPr id="14" name="TextBox 13">
            <a:extLst>
              <a:ext uri="{FF2B5EF4-FFF2-40B4-BE49-F238E27FC236}">
                <a16:creationId xmlns:a16="http://schemas.microsoft.com/office/drawing/2014/main" id="{4B37F7CC-669D-443E-A827-9D5666AC9123}"/>
              </a:ext>
            </a:extLst>
          </p:cNvPr>
          <p:cNvSpPr txBox="1"/>
          <p:nvPr/>
        </p:nvSpPr>
        <p:spPr>
          <a:xfrm>
            <a:off x="1075765" y="6343736"/>
            <a:ext cx="10604613" cy="369332"/>
          </a:xfrm>
          <a:prstGeom prst="rect">
            <a:avLst/>
          </a:prstGeom>
          <a:noFill/>
        </p:spPr>
        <p:txBody>
          <a:bodyPr wrap="square" rtlCol="0">
            <a:spAutoFit/>
          </a:bodyPr>
          <a:lstStyle/>
          <a:p>
            <a:pPr algn="r"/>
            <a:r>
              <a:rPr lang="en-US" dirty="0"/>
              <a:t>* Dweck, C. (2008). </a:t>
            </a:r>
            <a:r>
              <a:rPr lang="en-US" i="1" dirty="0"/>
              <a:t>Mindset: The new psychology of success</a:t>
            </a:r>
            <a:r>
              <a:rPr lang="en-US" dirty="0"/>
              <a:t>. New York, NY: Ballantine Books.</a:t>
            </a:r>
          </a:p>
        </p:txBody>
      </p:sp>
    </p:spTree>
    <p:extLst>
      <p:ext uri="{BB962C8B-B14F-4D97-AF65-F5344CB8AC3E}">
        <p14:creationId xmlns:p14="http://schemas.microsoft.com/office/powerpoint/2010/main" val="213125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E721-5FC7-4938-AD66-98452260BCD4}"/>
              </a:ext>
            </a:extLst>
          </p:cNvPr>
          <p:cNvSpPr>
            <a:spLocks noGrp="1"/>
          </p:cNvSpPr>
          <p:nvPr>
            <p:ph type="title"/>
          </p:nvPr>
        </p:nvSpPr>
        <p:spPr>
          <a:xfrm>
            <a:off x="3390454" y="558349"/>
            <a:ext cx="8610600" cy="1293028"/>
          </a:xfrm>
        </p:spPr>
        <p:txBody>
          <a:bodyPr/>
          <a:lstStyle/>
          <a:p>
            <a:r>
              <a:rPr lang="en-US" b="1" dirty="0">
                <a:solidFill>
                  <a:srgbClr val="7030A0"/>
                </a:solidFill>
              </a:rPr>
              <a:t>Mindset determines reactions to…</a:t>
            </a:r>
            <a:endParaRPr lang="en-US" dirty="0"/>
          </a:p>
        </p:txBody>
      </p:sp>
      <p:sp>
        <p:nvSpPr>
          <p:cNvPr id="3" name="Content Placeholder 2">
            <a:extLst>
              <a:ext uri="{FF2B5EF4-FFF2-40B4-BE49-F238E27FC236}">
                <a16:creationId xmlns:a16="http://schemas.microsoft.com/office/drawing/2014/main" id="{C26248C2-1C9B-4FE8-856C-093BAD39E59C}"/>
              </a:ext>
            </a:extLst>
          </p:cNvPr>
          <p:cNvSpPr>
            <a:spLocks noGrp="1"/>
          </p:cNvSpPr>
          <p:nvPr>
            <p:ph sz="half" idx="1"/>
          </p:nvPr>
        </p:nvSpPr>
        <p:spPr>
          <a:xfrm>
            <a:off x="685799" y="1355465"/>
            <a:ext cx="9557657" cy="4863220"/>
          </a:xfrm>
        </p:spPr>
        <p:txBody>
          <a:bodyPr>
            <a:normAutofit lnSpcReduction="10000"/>
          </a:bodyPr>
          <a:lstStyle/>
          <a:p>
            <a:r>
              <a:rPr lang="en-US" sz="2800" b="1" dirty="0"/>
              <a:t>Challenges</a:t>
            </a:r>
            <a:r>
              <a:rPr lang="en-US" sz="2800" dirty="0"/>
              <a:t> – avoid vs. embrace</a:t>
            </a:r>
          </a:p>
          <a:p>
            <a:endParaRPr lang="en-US" sz="2800" dirty="0"/>
          </a:p>
          <a:p>
            <a:r>
              <a:rPr lang="en-US" sz="2800" b="1" dirty="0"/>
              <a:t>Obstacles</a:t>
            </a:r>
            <a:r>
              <a:rPr lang="en-US" sz="2800" dirty="0"/>
              <a:t> – give up easily vs. persist</a:t>
            </a:r>
          </a:p>
          <a:p>
            <a:endParaRPr lang="en-US" sz="2800" dirty="0"/>
          </a:p>
          <a:p>
            <a:r>
              <a:rPr lang="en-US" sz="2800" b="1" dirty="0"/>
              <a:t>Tasks requiring effort </a:t>
            </a:r>
            <a:r>
              <a:rPr lang="en-US" sz="2800" dirty="0"/>
              <a:t>– fruitless vs. path to mastery</a:t>
            </a:r>
          </a:p>
          <a:p>
            <a:endParaRPr lang="en-US" sz="2800" dirty="0"/>
          </a:p>
          <a:p>
            <a:r>
              <a:rPr lang="en-US" sz="2800" b="1" dirty="0"/>
              <a:t>Criticism</a:t>
            </a:r>
            <a:r>
              <a:rPr lang="en-US" sz="2800" dirty="0"/>
              <a:t> – ignore vs. learn from</a:t>
            </a:r>
          </a:p>
          <a:p>
            <a:endParaRPr lang="en-US" sz="2800" dirty="0"/>
          </a:p>
          <a:p>
            <a:r>
              <a:rPr lang="en-US" sz="2800" b="1" dirty="0"/>
              <a:t>Success of Others </a:t>
            </a:r>
            <a:r>
              <a:rPr lang="en-US" sz="2800" dirty="0"/>
              <a:t>– feel threatened by vs. find lessons and inspiration in </a:t>
            </a:r>
          </a:p>
          <a:p>
            <a:endParaRPr lang="en-US" sz="2800" dirty="0"/>
          </a:p>
        </p:txBody>
      </p:sp>
    </p:spTree>
    <p:extLst>
      <p:ext uri="{BB962C8B-B14F-4D97-AF65-F5344CB8AC3E}">
        <p14:creationId xmlns:p14="http://schemas.microsoft.com/office/powerpoint/2010/main" val="724231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C3EDC4-5CD7-4127-A36E-58120BB1D08D}"/>
              </a:ext>
            </a:extLst>
          </p:cNvPr>
          <p:cNvPicPr>
            <a:picLocks noChangeAspect="1"/>
          </p:cNvPicPr>
          <p:nvPr/>
        </p:nvPicPr>
        <p:blipFill rotWithShape="1">
          <a:blip r:embed="rId2"/>
          <a:srcRect l="9387" t="3347" r="5306" b="56326"/>
          <a:stretch/>
        </p:blipFill>
        <p:spPr>
          <a:xfrm>
            <a:off x="711200" y="74424"/>
            <a:ext cx="10885714" cy="6649486"/>
          </a:xfrm>
          <a:prstGeom prst="roundRect">
            <a:avLst/>
          </a:prstGeom>
        </p:spPr>
      </p:pic>
    </p:spTree>
    <p:extLst>
      <p:ext uri="{BB962C8B-B14F-4D97-AF65-F5344CB8AC3E}">
        <p14:creationId xmlns:p14="http://schemas.microsoft.com/office/powerpoint/2010/main" val="124642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C3EDC4-5CD7-4127-A36E-58120BB1D08D}"/>
              </a:ext>
            </a:extLst>
          </p:cNvPr>
          <p:cNvPicPr>
            <a:picLocks noChangeAspect="1"/>
          </p:cNvPicPr>
          <p:nvPr/>
        </p:nvPicPr>
        <p:blipFill rotWithShape="1">
          <a:blip r:embed="rId2"/>
          <a:srcRect l="10341" t="44200" r="7619" b="11156"/>
          <a:stretch/>
        </p:blipFill>
        <p:spPr>
          <a:xfrm>
            <a:off x="1436917" y="93877"/>
            <a:ext cx="9492343" cy="6674550"/>
          </a:xfrm>
          <a:prstGeom prst="rect">
            <a:avLst/>
          </a:prstGeom>
        </p:spPr>
      </p:pic>
    </p:spTree>
    <p:extLst>
      <p:ext uri="{BB962C8B-B14F-4D97-AF65-F5344CB8AC3E}">
        <p14:creationId xmlns:p14="http://schemas.microsoft.com/office/powerpoint/2010/main" val="135835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C3EDC4-5CD7-4127-A36E-58120BB1D08D}"/>
              </a:ext>
            </a:extLst>
          </p:cNvPr>
          <p:cNvPicPr>
            <a:picLocks noChangeAspect="1"/>
          </p:cNvPicPr>
          <p:nvPr/>
        </p:nvPicPr>
        <p:blipFill>
          <a:blip r:embed="rId2"/>
          <a:stretch>
            <a:fillRect/>
          </a:stretch>
        </p:blipFill>
        <p:spPr>
          <a:xfrm>
            <a:off x="754743" y="351610"/>
            <a:ext cx="10667999" cy="13784666"/>
          </a:xfrm>
          <a:prstGeom prst="rect">
            <a:avLst/>
          </a:prstGeom>
        </p:spPr>
      </p:pic>
    </p:spTree>
    <p:extLst>
      <p:ext uri="{BB962C8B-B14F-4D97-AF65-F5344CB8AC3E}">
        <p14:creationId xmlns:p14="http://schemas.microsoft.com/office/powerpoint/2010/main" val="2858828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2EE2117-A8EE-4C86-9B39-9573FFAA8C20}"/>
              </a:ext>
            </a:extLst>
          </p:cNvPr>
          <p:cNvPicPr>
            <a:picLocks noChangeAspect="1"/>
          </p:cNvPicPr>
          <p:nvPr/>
        </p:nvPicPr>
        <p:blipFill>
          <a:blip r:embed="rId2"/>
          <a:stretch>
            <a:fillRect/>
          </a:stretch>
        </p:blipFill>
        <p:spPr>
          <a:xfrm>
            <a:off x="1705136" y="0"/>
            <a:ext cx="8781727" cy="6858000"/>
          </a:xfrm>
          <a:prstGeom prst="rect">
            <a:avLst/>
          </a:prstGeom>
        </p:spPr>
      </p:pic>
    </p:spTree>
    <p:extLst>
      <p:ext uri="{BB962C8B-B14F-4D97-AF65-F5344CB8AC3E}">
        <p14:creationId xmlns:p14="http://schemas.microsoft.com/office/powerpoint/2010/main" val="359642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FFAE-70FA-4206-8AC2-6BEBFB3FBAED}"/>
              </a:ext>
            </a:extLst>
          </p:cNvPr>
          <p:cNvSpPr>
            <a:spLocks noGrp="1"/>
          </p:cNvSpPr>
          <p:nvPr>
            <p:ph type="title"/>
          </p:nvPr>
        </p:nvSpPr>
        <p:spPr>
          <a:xfrm>
            <a:off x="4787153" y="484675"/>
            <a:ext cx="7213900" cy="1293028"/>
          </a:xfrm>
        </p:spPr>
        <p:txBody>
          <a:bodyPr>
            <a:normAutofit fontScale="90000"/>
          </a:bodyPr>
          <a:lstStyle/>
          <a:p>
            <a:r>
              <a:rPr lang="en-US" dirty="0"/>
              <a:t>Metacognition: Goal setting &amp; evaluation of progress</a:t>
            </a:r>
          </a:p>
        </p:txBody>
      </p:sp>
      <p:sp>
        <p:nvSpPr>
          <p:cNvPr id="3" name="Content Placeholder 2">
            <a:extLst>
              <a:ext uri="{FF2B5EF4-FFF2-40B4-BE49-F238E27FC236}">
                <a16:creationId xmlns:a16="http://schemas.microsoft.com/office/drawing/2014/main" id="{BEAD8CDC-352A-4364-A8E6-DD1418FAEBAA}"/>
              </a:ext>
            </a:extLst>
          </p:cNvPr>
          <p:cNvSpPr>
            <a:spLocks noGrp="1"/>
          </p:cNvSpPr>
          <p:nvPr>
            <p:ph idx="1"/>
          </p:nvPr>
        </p:nvSpPr>
        <p:spPr>
          <a:xfrm>
            <a:off x="435429" y="2208012"/>
            <a:ext cx="11397342" cy="4214308"/>
          </a:xfrm>
        </p:spPr>
        <p:txBody>
          <a:bodyPr>
            <a:normAutofit/>
          </a:bodyPr>
          <a:lstStyle/>
          <a:p>
            <a:pPr marL="0" indent="0" algn="ctr">
              <a:buNone/>
            </a:pPr>
            <a:r>
              <a:rPr lang="en-US" sz="3200" b="1" dirty="0">
                <a:solidFill>
                  <a:schemeClr val="accent3">
                    <a:lumMod val="50000"/>
                  </a:schemeClr>
                </a:solidFill>
              </a:rPr>
              <a:t>Be SMART</a:t>
            </a:r>
          </a:p>
          <a:p>
            <a:pPr marL="0" indent="0">
              <a:buNone/>
            </a:pPr>
            <a:r>
              <a:rPr lang="en-US" sz="3200" b="1" dirty="0">
                <a:solidFill>
                  <a:schemeClr val="accent3">
                    <a:lumMod val="50000"/>
                  </a:schemeClr>
                </a:solidFill>
              </a:rPr>
              <a:t>Specific, Measurable, Attainable, Realistic, Time-based</a:t>
            </a:r>
          </a:p>
          <a:p>
            <a:pPr marL="0" indent="0">
              <a:buNone/>
            </a:pPr>
            <a:endParaRPr lang="en-US" dirty="0"/>
          </a:p>
          <a:p>
            <a:pPr marL="0" indent="0">
              <a:buNone/>
            </a:pPr>
            <a:r>
              <a:rPr lang="en-US" sz="2800" dirty="0"/>
              <a:t>Goal:	</a:t>
            </a:r>
            <a:r>
              <a:rPr lang="en-US" sz="2800" dirty="0">
                <a:solidFill>
                  <a:schemeClr val="accent3"/>
                </a:solidFill>
              </a:rPr>
              <a:t>Get a B on exam.</a:t>
            </a:r>
            <a:endParaRPr lang="en-US" sz="2800" dirty="0"/>
          </a:p>
          <a:p>
            <a:pPr marL="457200" indent="0">
              <a:buNone/>
            </a:pPr>
            <a:r>
              <a:rPr lang="en-US" sz="2800" dirty="0"/>
              <a:t>Steps to achieve:	</a:t>
            </a:r>
          </a:p>
          <a:p>
            <a:pPr marL="457200" indent="0">
              <a:buNone/>
            </a:pPr>
            <a:r>
              <a:rPr lang="en-US" sz="2800" dirty="0">
                <a:solidFill>
                  <a:schemeClr val="accent3"/>
                </a:solidFill>
              </a:rPr>
              <a:t>	1. Review notes after class each day. Add info.</a:t>
            </a:r>
          </a:p>
          <a:p>
            <a:pPr marL="457200" indent="0">
              <a:buNone/>
            </a:pPr>
            <a:r>
              <a:rPr lang="en-US" sz="2800" dirty="0"/>
              <a:t>	</a:t>
            </a:r>
            <a:r>
              <a:rPr lang="en-US" sz="2800" dirty="0">
                <a:solidFill>
                  <a:schemeClr val="accent3"/>
                </a:solidFill>
              </a:rPr>
              <a:t>2. Do homework for 45 minutes each day.</a:t>
            </a:r>
            <a:endParaRPr lang="en-US" sz="2800" dirty="0"/>
          </a:p>
          <a:p>
            <a:pPr marL="457200" indent="0">
              <a:buNone/>
            </a:pPr>
            <a:r>
              <a:rPr lang="en-US" sz="2800" dirty="0"/>
              <a:t>	</a:t>
            </a:r>
            <a:r>
              <a:rPr lang="en-US" sz="2800" dirty="0">
                <a:solidFill>
                  <a:schemeClr val="accent3"/>
                </a:solidFill>
              </a:rPr>
              <a:t>3. On Monday, review notes for previous week.</a:t>
            </a:r>
            <a:endParaRPr lang="en-US" sz="2800" dirty="0"/>
          </a:p>
          <a:p>
            <a:pPr marL="457200" indent="0">
              <a:buNone/>
            </a:pPr>
            <a:endParaRPr lang="en-US" dirty="0"/>
          </a:p>
          <a:p>
            <a:pPr marL="457200" indent="0">
              <a:buNone/>
            </a:pPr>
            <a:endParaRPr lang="en-US" dirty="0"/>
          </a:p>
          <a:p>
            <a:pPr marL="457200" indent="0">
              <a:buNone/>
            </a:pPr>
            <a:endParaRPr lang="en-US" dirty="0"/>
          </a:p>
        </p:txBody>
      </p:sp>
    </p:spTree>
    <p:extLst>
      <p:ext uri="{BB962C8B-B14F-4D97-AF65-F5344CB8AC3E}">
        <p14:creationId xmlns:p14="http://schemas.microsoft.com/office/powerpoint/2010/main" val="1422959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FC12-C453-43B3-902C-111A0EAC6DDF}"/>
              </a:ext>
            </a:extLst>
          </p:cNvPr>
          <p:cNvSpPr>
            <a:spLocks noGrp="1"/>
          </p:cNvSpPr>
          <p:nvPr>
            <p:ph type="title"/>
          </p:nvPr>
        </p:nvSpPr>
        <p:spPr>
          <a:xfrm>
            <a:off x="6282466" y="218420"/>
            <a:ext cx="5553892" cy="835830"/>
          </a:xfrm>
        </p:spPr>
        <p:txBody>
          <a:bodyPr>
            <a:normAutofit fontScale="90000"/>
          </a:bodyPr>
          <a:lstStyle/>
          <a:p>
            <a:r>
              <a:rPr lang="en-US" dirty="0"/>
              <a:t>Metacognition: Goal setting Part 2</a:t>
            </a:r>
          </a:p>
        </p:txBody>
      </p:sp>
      <p:sp>
        <p:nvSpPr>
          <p:cNvPr id="3" name="Content Placeholder 2">
            <a:extLst>
              <a:ext uri="{FF2B5EF4-FFF2-40B4-BE49-F238E27FC236}">
                <a16:creationId xmlns:a16="http://schemas.microsoft.com/office/drawing/2014/main" id="{25952007-153D-4739-8289-E3B165C8261D}"/>
              </a:ext>
            </a:extLst>
          </p:cNvPr>
          <p:cNvSpPr>
            <a:spLocks noGrp="1"/>
          </p:cNvSpPr>
          <p:nvPr>
            <p:ph idx="1"/>
          </p:nvPr>
        </p:nvSpPr>
        <p:spPr>
          <a:xfrm>
            <a:off x="1323194" y="1237137"/>
            <a:ext cx="9488245" cy="5445804"/>
          </a:xfrm>
        </p:spPr>
        <p:txBody>
          <a:bodyPr>
            <a:normAutofit/>
          </a:bodyPr>
          <a:lstStyle/>
          <a:p>
            <a:pPr marL="0" indent="0">
              <a:buNone/>
            </a:pPr>
            <a:r>
              <a:rPr lang="en-US" sz="2400" dirty="0"/>
              <a:t>Evaluation: 	</a:t>
            </a:r>
            <a:r>
              <a:rPr lang="en-US" sz="2400" dirty="0">
                <a:solidFill>
                  <a:schemeClr val="accent3"/>
                </a:solidFill>
              </a:rPr>
              <a:t>Got a 77 on exam.</a:t>
            </a:r>
            <a:endParaRPr lang="en-US" sz="2400" dirty="0"/>
          </a:p>
          <a:p>
            <a:pPr marL="457200" indent="0">
              <a:buNone/>
            </a:pPr>
            <a:r>
              <a:rPr lang="en-US" sz="2400" dirty="0"/>
              <a:t>What worked well?	</a:t>
            </a:r>
          </a:p>
          <a:p>
            <a:pPr marL="457200" indent="0">
              <a:buNone/>
            </a:pPr>
            <a:r>
              <a:rPr lang="en-US" sz="2400" dirty="0">
                <a:solidFill>
                  <a:schemeClr val="accent3"/>
                </a:solidFill>
              </a:rPr>
              <a:t>	1. Reviewing notes everyday.</a:t>
            </a:r>
          </a:p>
          <a:p>
            <a:pPr marL="457200" indent="0">
              <a:buNone/>
            </a:pPr>
            <a:r>
              <a:rPr lang="en-US" sz="2400" dirty="0">
                <a:solidFill>
                  <a:schemeClr val="accent3"/>
                </a:solidFill>
              </a:rPr>
              <a:t>	2. Reviewing whole week on Monday.</a:t>
            </a:r>
          </a:p>
          <a:p>
            <a:pPr marL="457200" indent="0">
              <a:buNone/>
            </a:pPr>
            <a:r>
              <a:rPr lang="en-US" sz="2400" dirty="0"/>
              <a:t>What didn’t work well?</a:t>
            </a:r>
          </a:p>
          <a:p>
            <a:pPr marL="457200" indent="0">
              <a:buNone/>
            </a:pPr>
            <a:r>
              <a:rPr lang="en-US" sz="2400" dirty="0"/>
              <a:t>	</a:t>
            </a:r>
            <a:r>
              <a:rPr lang="en-US" sz="2400" dirty="0">
                <a:solidFill>
                  <a:schemeClr val="accent3"/>
                </a:solidFill>
              </a:rPr>
              <a:t>1. Too hard to do homework everyday.</a:t>
            </a:r>
          </a:p>
          <a:p>
            <a:pPr marL="457200" indent="0">
              <a:buNone/>
            </a:pPr>
            <a:r>
              <a:rPr lang="en-US" sz="2400" dirty="0"/>
              <a:t>	</a:t>
            </a:r>
            <a:r>
              <a:rPr lang="en-US" sz="2400" dirty="0">
                <a:solidFill>
                  <a:schemeClr val="accent3"/>
                </a:solidFill>
              </a:rPr>
              <a:t>2. Needed to study theorems &amp; definitions more.</a:t>
            </a:r>
          </a:p>
          <a:p>
            <a:pPr marL="457200" indent="0">
              <a:buNone/>
            </a:pPr>
            <a:r>
              <a:rPr lang="en-US" sz="2400" dirty="0"/>
              <a:t>	</a:t>
            </a:r>
            <a:r>
              <a:rPr lang="en-US" sz="2400" dirty="0">
                <a:solidFill>
                  <a:schemeClr val="accent3"/>
                </a:solidFill>
              </a:rPr>
              <a:t>3. Had trouble finding errors.</a:t>
            </a:r>
            <a:endParaRPr lang="en-US" sz="2400" dirty="0"/>
          </a:p>
          <a:p>
            <a:pPr marL="457200" indent="0">
              <a:buNone/>
            </a:pPr>
            <a:r>
              <a:rPr lang="en-US" sz="2400" dirty="0"/>
              <a:t>What to change for next time? </a:t>
            </a:r>
          </a:p>
          <a:p>
            <a:pPr marL="457200" indent="0">
              <a:buNone/>
            </a:pPr>
            <a:r>
              <a:rPr lang="en-US" sz="2400" dirty="0"/>
              <a:t>	</a:t>
            </a:r>
            <a:r>
              <a:rPr lang="en-US" sz="2400" dirty="0">
                <a:solidFill>
                  <a:schemeClr val="accent3"/>
                </a:solidFill>
              </a:rPr>
              <a:t>1. Do 1 ½ hours homework T, TH, Sat, Sun.</a:t>
            </a:r>
          </a:p>
          <a:p>
            <a:pPr marL="457200" indent="0">
              <a:buNone/>
            </a:pPr>
            <a:r>
              <a:rPr lang="en-US" sz="2400" dirty="0"/>
              <a:t>	</a:t>
            </a:r>
            <a:r>
              <a:rPr lang="en-US" sz="2400" dirty="0">
                <a:solidFill>
                  <a:schemeClr val="accent3"/>
                </a:solidFill>
              </a:rPr>
              <a:t>2. Review boxes and boldface items in text on Mondays.</a:t>
            </a:r>
          </a:p>
          <a:p>
            <a:pPr marL="457200" indent="0">
              <a:buNone/>
            </a:pPr>
            <a:r>
              <a:rPr lang="en-US" sz="2400" dirty="0"/>
              <a:t>	</a:t>
            </a:r>
            <a:r>
              <a:rPr lang="en-US" sz="2400" dirty="0">
                <a:solidFill>
                  <a:schemeClr val="accent3"/>
                </a:solidFill>
              </a:rPr>
              <a:t>3. Ask for help on how to find errors.</a:t>
            </a:r>
            <a:endParaRPr lang="en-US" sz="2400" dirty="0"/>
          </a:p>
          <a:p>
            <a:pPr marL="0" indent="0">
              <a:buNone/>
            </a:pPr>
            <a:endParaRPr lang="en-US" sz="2400" dirty="0"/>
          </a:p>
        </p:txBody>
      </p:sp>
    </p:spTree>
    <p:extLst>
      <p:ext uri="{BB962C8B-B14F-4D97-AF65-F5344CB8AC3E}">
        <p14:creationId xmlns:p14="http://schemas.microsoft.com/office/powerpoint/2010/main" val="152383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CF9A-E118-49FA-A07F-213BEA8E076A}"/>
              </a:ext>
            </a:extLst>
          </p:cNvPr>
          <p:cNvSpPr>
            <a:spLocks noGrp="1"/>
          </p:cNvSpPr>
          <p:nvPr>
            <p:ph type="title"/>
          </p:nvPr>
        </p:nvSpPr>
        <p:spPr>
          <a:xfrm>
            <a:off x="3302000" y="281773"/>
            <a:ext cx="8610600" cy="1293028"/>
          </a:xfrm>
        </p:spPr>
        <p:txBody>
          <a:bodyPr>
            <a:normAutofit fontScale="90000"/>
          </a:bodyPr>
          <a:lstStyle/>
          <a:p>
            <a:r>
              <a:rPr lang="en-US" sz="6000" dirty="0"/>
              <a:t>Time management</a:t>
            </a:r>
            <a:br>
              <a:rPr lang="en-US" sz="6000" dirty="0"/>
            </a:br>
            <a:endParaRPr lang="en-US" dirty="0"/>
          </a:p>
        </p:txBody>
      </p:sp>
      <p:sp>
        <p:nvSpPr>
          <p:cNvPr id="3" name="Content Placeholder 2">
            <a:extLst>
              <a:ext uri="{FF2B5EF4-FFF2-40B4-BE49-F238E27FC236}">
                <a16:creationId xmlns:a16="http://schemas.microsoft.com/office/drawing/2014/main" id="{0E187968-FD98-432B-9B1B-3E8D574FD216}"/>
              </a:ext>
            </a:extLst>
          </p:cNvPr>
          <p:cNvSpPr>
            <a:spLocks noGrp="1"/>
          </p:cNvSpPr>
          <p:nvPr>
            <p:ph idx="1"/>
          </p:nvPr>
        </p:nvSpPr>
        <p:spPr>
          <a:xfrm>
            <a:off x="290455" y="1308100"/>
            <a:ext cx="11510683" cy="5157246"/>
          </a:xfrm>
        </p:spPr>
        <p:txBody>
          <a:bodyPr>
            <a:normAutofit/>
          </a:bodyPr>
          <a:lstStyle/>
          <a:p>
            <a:pPr marL="914400" lvl="1" indent="-457200">
              <a:spcBef>
                <a:spcPts val="1200"/>
              </a:spcBef>
              <a:buNone/>
            </a:pPr>
            <a:r>
              <a:rPr lang="en-US" sz="3200" dirty="0"/>
              <a:t>How many hours per week are you committed to right now?</a:t>
            </a:r>
          </a:p>
          <a:p>
            <a:pPr lvl="1">
              <a:spcBef>
                <a:spcPts val="1200"/>
              </a:spcBef>
            </a:pPr>
            <a:r>
              <a:rPr lang="en-US" sz="2800" dirty="0"/>
              <a:t>Each unit represents 2-4 hours of just homework/studying per week, or 3-5 including class time.</a:t>
            </a:r>
          </a:p>
          <a:p>
            <a:pPr lvl="2">
              <a:spcBef>
                <a:spcPts val="1200"/>
              </a:spcBef>
            </a:pPr>
            <a:r>
              <a:rPr lang="en-US" sz="2400" dirty="0"/>
              <a:t>The following classes EAT TIME; plan on 4 hours: math, chemistry, anatomy, physics, computer science programming, foreign language.</a:t>
            </a:r>
          </a:p>
          <a:p>
            <a:pPr lvl="1">
              <a:spcBef>
                <a:spcPts val="1200"/>
              </a:spcBef>
            </a:pPr>
            <a:r>
              <a:rPr lang="en-US" sz="2800" dirty="0"/>
              <a:t>How many hours a week do you work?</a:t>
            </a:r>
          </a:p>
          <a:p>
            <a:pPr lvl="1">
              <a:spcBef>
                <a:spcPts val="1200"/>
              </a:spcBef>
            </a:pPr>
            <a:r>
              <a:rPr lang="en-US" sz="2800" dirty="0"/>
              <a:t>Do you have responsibility for young children? Grandparents? Other relatives with serious illnesses?</a:t>
            </a:r>
          </a:p>
          <a:p>
            <a:pPr lvl="1">
              <a:spcBef>
                <a:spcPts val="1200"/>
              </a:spcBef>
            </a:pPr>
            <a:r>
              <a:rPr lang="en-US" sz="2800" dirty="0"/>
              <a:t>How long does it take you to commute to school? Work?</a:t>
            </a:r>
          </a:p>
          <a:p>
            <a:pPr lvl="2">
              <a:spcBef>
                <a:spcPts val="1200"/>
              </a:spcBef>
            </a:pPr>
            <a:endParaRPr lang="en-US" sz="2400" dirty="0"/>
          </a:p>
          <a:p>
            <a:pPr marL="0" indent="0">
              <a:spcBef>
                <a:spcPts val="1200"/>
              </a:spcBef>
              <a:buNone/>
            </a:pPr>
            <a:endParaRPr lang="en-US" sz="2800" dirty="0"/>
          </a:p>
        </p:txBody>
      </p:sp>
    </p:spTree>
    <p:extLst>
      <p:ext uri="{BB962C8B-B14F-4D97-AF65-F5344CB8AC3E}">
        <p14:creationId xmlns:p14="http://schemas.microsoft.com/office/powerpoint/2010/main" val="118934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202D53-43B5-4AD7-BAD2-44B9D7D863A9}"/>
              </a:ext>
            </a:extLst>
          </p:cNvPr>
          <p:cNvPicPr>
            <a:picLocks noChangeAspect="1"/>
          </p:cNvPicPr>
          <p:nvPr/>
        </p:nvPicPr>
        <p:blipFill>
          <a:blip r:embed="rId2"/>
          <a:stretch>
            <a:fillRect/>
          </a:stretch>
        </p:blipFill>
        <p:spPr>
          <a:xfrm>
            <a:off x="428625" y="571500"/>
            <a:ext cx="11334750" cy="5715000"/>
          </a:xfrm>
          <a:prstGeom prst="rect">
            <a:avLst/>
          </a:prstGeom>
        </p:spPr>
      </p:pic>
      <p:sp>
        <p:nvSpPr>
          <p:cNvPr id="3" name="TextBox 2">
            <a:extLst>
              <a:ext uri="{FF2B5EF4-FFF2-40B4-BE49-F238E27FC236}">
                <a16:creationId xmlns:a16="http://schemas.microsoft.com/office/drawing/2014/main" id="{032BBB41-DA89-41C1-B523-1DA101163A55}"/>
              </a:ext>
            </a:extLst>
          </p:cNvPr>
          <p:cNvSpPr txBox="1"/>
          <p:nvPr/>
        </p:nvSpPr>
        <p:spPr>
          <a:xfrm rot="20217614">
            <a:off x="2140773" y="3012141"/>
            <a:ext cx="7368988" cy="2215991"/>
          </a:xfrm>
          <a:prstGeom prst="rect">
            <a:avLst/>
          </a:prstGeom>
          <a:noFill/>
        </p:spPr>
        <p:txBody>
          <a:bodyPr wrap="square" rtlCol="0">
            <a:spAutoFit/>
          </a:bodyPr>
          <a:lstStyle/>
          <a:p>
            <a:r>
              <a:rPr lang="en-US" sz="13800" b="1" dirty="0">
                <a:ln w="22225">
                  <a:solidFill>
                    <a:schemeClr val="tx1"/>
                  </a:solidFill>
                  <a:prstDash val="solid"/>
                </a:ln>
                <a:gradFill>
                  <a:gsLst>
                    <a:gs pos="30000">
                      <a:schemeClr val="accent1">
                        <a:lumMod val="5000"/>
                        <a:lumOff val="95000"/>
                      </a:schemeClr>
                    </a:gs>
                    <a:gs pos="11000">
                      <a:schemeClr val="accent1">
                        <a:lumMod val="45000"/>
                        <a:lumOff val="55000"/>
                      </a:schemeClr>
                    </a:gs>
                    <a:gs pos="56000">
                      <a:schemeClr val="accent1">
                        <a:lumMod val="45000"/>
                        <a:lumOff val="55000"/>
                        <a:alpha val="0"/>
                      </a:schemeClr>
                    </a:gs>
                    <a:gs pos="100000">
                      <a:schemeClr val="accent1">
                        <a:lumMod val="30000"/>
                        <a:lumOff val="70000"/>
                      </a:schemeClr>
                    </a:gs>
                  </a:gsLst>
                  <a:lin ang="5400000" scaled="1"/>
                </a:gradFill>
              </a:rPr>
              <a:t>SAMPLE</a:t>
            </a:r>
          </a:p>
        </p:txBody>
      </p:sp>
    </p:spTree>
    <p:extLst>
      <p:ext uri="{BB962C8B-B14F-4D97-AF65-F5344CB8AC3E}">
        <p14:creationId xmlns:p14="http://schemas.microsoft.com/office/powerpoint/2010/main" val="576070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FFAE-70FA-4206-8AC2-6BEBFB3FBAED}"/>
              </a:ext>
            </a:extLst>
          </p:cNvPr>
          <p:cNvSpPr>
            <a:spLocks noGrp="1"/>
          </p:cNvSpPr>
          <p:nvPr>
            <p:ph type="title"/>
          </p:nvPr>
        </p:nvSpPr>
        <p:spPr>
          <a:xfrm>
            <a:off x="3282877" y="581495"/>
            <a:ext cx="8610600" cy="1293028"/>
          </a:xfrm>
        </p:spPr>
        <p:txBody>
          <a:bodyPr/>
          <a:lstStyle/>
          <a:p>
            <a:r>
              <a:rPr lang="en-US" dirty="0"/>
              <a:t>Metacognition: Goal setting &amp; evaluation of progress</a:t>
            </a:r>
          </a:p>
        </p:txBody>
      </p:sp>
      <p:sp>
        <p:nvSpPr>
          <p:cNvPr id="3" name="Content Placeholder 2">
            <a:extLst>
              <a:ext uri="{FF2B5EF4-FFF2-40B4-BE49-F238E27FC236}">
                <a16:creationId xmlns:a16="http://schemas.microsoft.com/office/drawing/2014/main" id="{BEAD8CDC-352A-4364-A8E6-DD1418FAEBAA}"/>
              </a:ext>
            </a:extLst>
          </p:cNvPr>
          <p:cNvSpPr>
            <a:spLocks noGrp="1"/>
          </p:cNvSpPr>
          <p:nvPr>
            <p:ph idx="1"/>
          </p:nvPr>
        </p:nvSpPr>
        <p:spPr>
          <a:xfrm>
            <a:off x="435429" y="2194560"/>
            <a:ext cx="11397342" cy="4024125"/>
          </a:xfrm>
        </p:spPr>
        <p:txBody>
          <a:bodyPr>
            <a:normAutofit/>
          </a:bodyPr>
          <a:lstStyle/>
          <a:p>
            <a:r>
              <a:rPr lang="en-US" sz="3200" b="1" dirty="0">
                <a:solidFill>
                  <a:schemeClr val="accent3">
                    <a:lumMod val="50000"/>
                  </a:schemeClr>
                </a:solidFill>
              </a:rPr>
              <a:t>Set reminders of tasks to complete.</a:t>
            </a:r>
          </a:p>
          <a:p>
            <a:endParaRPr lang="en-US" sz="3200" b="1" dirty="0">
              <a:solidFill>
                <a:schemeClr val="accent3">
                  <a:lumMod val="50000"/>
                </a:schemeClr>
              </a:solidFill>
            </a:endParaRPr>
          </a:p>
          <a:p>
            <a:r>
              <a:rPr lang="en-US" sz="3200" b="1" dirty="0">
                <a:solidFill>
                  <a:schemeClr val="accent3">
                    <a:lumMod val="50000"/>
                  </a:schemeClr>
                </a:solidFill>
              </a:rPr>
              <a:t>Take the number of sections, and plan to study 2-3 per day before the exam. Measure how many days ahead you need to start.</a:t>
            </a:r>
          </a:p>
          <a:p>
            <a:endParaRPr lang="en-US" sz="3200" b="1" dirty="0">
              <a:solidFill>
                <a:schemeClr val="accent3">
                  <a:lumMod val="50000"/>
                </a:schemeClr>
              </a:solidFill>
            </a:endParaRPr>
          </a:p>
          <a:p>
            <a:r>
              <a:rPr lang="en-US" sz="3200" b="1" dirty="0">
                <a:solidFill>
                  <a:schemeClr val="accent3">
                    <a:lumMod val="50000"/>
                  </a:schemeClr>
                </a:solidFill>
              </a:rPr>
              <a:t>Hold students responsible.</a:t>
            </a:r>
          </a:p>
          <a:p>
            <a:endParaRPr lang="en-US" sz="3200" b="1" dirty="0">
              <a:solidFill>
                <a:schemeClr val="accent3">
                  <a:lumMod val="50000"/>
                </a:schemeClr>
              </a:solidFill>
            </a:endParaRPr>
          </a:p>
          <a:p>
            <a:pPr marL="0" indent="0">
              <a:buNone/>
            </a:pPr>
            <a:endParaRPr lang="en-US" dirty="0"/>
          </a:p>
          <a:p>
            <a:pPr marL="457200" indent="0">
              <a:buNone/>
            </a:pPr>
            <a:endParaRPr lang="en-US" dirty="0"/>
          </a:p>
          <a:p>
            <a:pPr marL="457200" indent="0">
              <a:buNone/>
            </a:pPr>
            <a:endParaRPr lang="en-US" dirty="0"/>
          </a:p>
        </p:txBody>
      </p:sp>
    </p:spTree>
    <p:extLst>
      <p:ext uri="{BB962C8B-B14F-4D97-AF65-F5344CB8AC3E}">
        <p14:creationId xmlns:p14="http://schemas.microsoft.com/office/powerpoint/2010/main" val="3923870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5712312" y="0"/>
            <a:ext cx="5184288" cy="1293028"/>
          </a:xfrm>
        </p:spPr>
        <p:txBody>
          <a:bodyPr>
            <a:normAutofit/>
          </a:bodyPr>
          <a:lstStyle/>
          <a:p>
            <a:r>
              <a:rPr lang="en-US" sz="6000" dirty="0"/>
              <a:t>Study skills</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368300" y="1605000"/>
            <a:ext cx="11480800" cy="3924431"/>
          </a:xfrm>
        </p:spPr>
        <p:txBody>
          <a:bodyPr>
            <a:normAutofit fontScale="92500" lnSpcReduction="10000"/>
          </a:bodyPr>
          <a:lstStyle/>
          <a:p>
            <a:pPr>
              <a:spcBef>
                <a:spcPts val="2400"/>
              </a:spcBef>
            </a:pPr>
            <a:r>
              <a:rPr lang="en-US" sz="4400" dirty="0"/>
              <a:t>Handling distractions</a:t>
            </a:r>
          </a:p>
          <a:p>
            <a:pPr>
              <a:spcBef>
                <a:spcPts val="2400"/>
              </a:spcBef>
            </a:pPr>
            <a:r>
              <a:rPr lang="en-US" sz="4400" dirty="0"/>
              <a:t>Note taking/studying</a:t>
            </a:r>
          </a:p>
          <a:p>
            <a:pPr marL="285750" indent="-285750">
              <a:spcBef>
                <a:spcPts val="2400"/>
              </a:spcBef>
            </a:pPr>
            <a:r>
              <a:rPr lang="en-US" sz="4400" dirty="0"/>
              <a:t>The Syllabus &amp; campus resources</a:t>
            </a:r>
          </a:p>
          <a:p>
            <a:pPr marL="285750" indent="-285750">
              <a:spcBef>
                <a:spcPts val="2400"/>
              </a:spcBef>
            </a:pPr>
            <a:r>
              <a:rPr lang="en-US" sz="4400" dirty="0"/>
              <a:t>Writing up homework</a:t>
            </a:r>
          </a:p>
          <a:p>
            <a:pPr marL="285750" indent="-285750">
              <a:spcBef>
                <a:spcPts val="2400"/>
              </a:spcBef>
            </a:pPr>
            <a:r>
              <a:rPr lang="en-US" sz="4400" dirty="0"/>
              <a:t>Test anxiety/coping techniques</a:t>
            </a:r>
          </a:p>
          <a:p>
            <a:pPr>
              <a:spcBef>
                <a:spcPts val="2400"/>
              </a:spcBef>
            </a:pPr>
            <a:endParaRPr lang="en-US" sz="4400" dirty="0"/>
          </a:p>
        </p:txBody>
      </p:sp>
    </p:spTree>
    <p:extLst>
      <p:ext uri="{BB962C8B-B14F-4D97-AF65-F5344CB8AC3E}">
        <p14:creationId xmlns:p14="http://schemas.microsoft.com/office/powerpoint/2010/main" val="1468114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3316514" y="58056"/>
            <a:ext cx="8610600" cy="1293028"/>
          </a:xfrm>
        </p:spPr>
        <p:txBody>
          <a:bodyPr/>
          <a:lstStyle/>
          <a:p>
            <a:r>
              <a:rPr lang="en-US" dirty="0"/>
              <a:t>Study skills: handling distractions</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685800" y="1293028"/>
            <a:ext cx="10820400" cy="4925657"/>
          </a:xfrm>
        </p:spPr>
        <p:txBody>
          <a:bodyPr>
            <a:normAutofit/>
          </a:bodyPr>
          <a:lstStyle/>
          <a:p>
            <a:pPr>
              <a:lnSpc>
                <a:spcPct val="150000"/>
              </a:lnSpc>
            </a:pPr>
            <a:r>
              <a:rPr lang="en-US" sz="3400" dirty="0"/>
              <a:t>Phones, TV, music, friends</a:t>
            </a:r>
          </a:p>
          <a:p>
            <a:pPr lvl="1">
              <a:lnSpc>
                <a:spcPct val="150000"/>
              </a:lnSpc>
            </a:pPr>
            <a:r>
              <a:rPr lang="en-US" sz="3200" dirty="0"/>
              <a:t>You may have to prove to them that it distracts their brain &amp; slows them down</a:t>
            </a:r>
          </a:p>
          <a:p>
            <a:pPr lvl="2">
              <a:lnSpc>
                <a:spcPct val="150000"/>
              </a:lnSpc>
            </a:pPr>
            <a:r>
              <a:rPr lang="en-US" sz="3000" dirty="0"/>
              <a:t>Brain/computer analogy</a:t>
            </a:r>
          </a:p>
          <a:p>
            <a:pPr>
              <a:lnSpc>
                <a:spcPct val="150000"/>
              </a:lnSpc>
            </a:pPr>
            <a:r>
              <a:rPr lang="en-US" sz="3400" dirty="0"/>
              <a:t>Desk to the corner</a:t>
            </a:r>
          </a:p>
        </p:txBody>
      </p:sp>
    </p:spTree>
    <p:extLst>
      <p:ext uri="{BB962C8B-B14F-4D97-AF65-F5344CB8AC3E}">
        <p14:creationId xmlns:p14="http://schemas.microsoft.com/office/powerpoint/2010/main" val="1496362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2866575" y="0"/>
            <a:ext cx="8610600" cy="1293028"/>
          </a:xfrm>
        </p:spPr>
        <p:txBody>
          <a:bodyPr/>
          <a:lstStyle/>
          <a:p>
            <a:r>
              <a:rPr lang="en-US" dirty="0"/>
              <a:t>Study skills: Note taking/studying</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570155" y="1293028"/>
            <a:ext cx="11015831" cy="4989438"/>
          </a:xfrm>
        </p:spPr>
        <p:txBody>
          <a:bodyPr>
            <a:normAutofit fontScale="92500" lnSpcReduction="10000"/>
          </a:bodyPr>
          <a:lstStyle/>
          <a:p>
            <a:pPr>
              <a:spcAft>
                <a:spcPts val="1800"/>
              </a:spcAft>
            </a:pPr>
            <a:r>
              <a:rPr lang="en-US" sz="2800" dirty="0"/>
              <a:t>For the professor:</a:t>
            </a:r>
          </a:p>
          <a:p>
            <a:pPr lvl="1">
              <a:spcAft>
                <a:spcPts val="1800"/>
              </a:spcAft>
            </a:pPr>
            <a:r>
              <a:rPr lang="en-US" sz="2800" dirty="0"/>
              <a:t>Beginning strategy “this is where we are going,” &amp; end strategy “this is what we did today.”</a:t>
            </a:r>
          </a:p>
          <a:p>
            <a:pPr lvl="1">
              <a:spcAft>
                <a:spcPts val="1800"/>
              </a:spcAft>
            </a:pPr>
            <a:r>
              <a:rPr lang="en-US" sz="2800" dirty="0"/>
              <a:t>Always put theorems/definitions in the same place on the same board.</a:t>
            </a:r>
          </a:p>
          <a:p>
            <a:pPr lvl="1">
              <a:spcAft>
                <a:spcPts val="1800"/>
              </a:spcAft>
            </a:pPr>
            <a:r>
              <a:rPr lang="en-US" sz="2800" dirty="0"/>
              <a:t>Use a different color just for theorems/definitions, or underline/box.</a:t>
            </a:r>
          </a:p>
          <a:p>
            <a:pPr lvl="1">
              <a:spcAft>
                <a:spcPts val="1800"/>
              </a:spcAft>
            </a:pPr>
            <a:r>
              <a:rPr lang="en-US" sz="2800" dirty="0"/>
              <a:t>Require students to know simple addition/multiplication/division facts by heart. </a:t>
            </a:r>
          </a:p>
          <a:p>
            <a:pPr lvl="1">
              <a:spcAft>
                <a:spcPts val="1800"/>
              </a:spcAft>
            </a:pPr>
            <a:r>
              <a:rPr lang="en-US" sz="2800" dirty="0"/>
              <a:t>Require students to keep a notebook. (See example.)</a:t>
            </a:r>
          </a:p>
          <a:p>
            <a:pPr>
              <a:spcAft>
                <a:spcPts val="1800"/>
              </a:spcAft>
            </a:pPr>
            <a:endParaRPr lang="en-US" sz="2800" dirty="0"/>
          </a:p>
        </p:txBody>
      </p:sp>
    </p:spTree>
    <p:extLst>
      <p:ext uri="{BB962C8B-B14F-4D97-AF65-F5344CB8AC3E}">
        <p14:creationId xmlns:p14="http://schemas.microsoft.com/office/powerpoint/2010/main" val="990679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D5F7B32-BA2E-47B2-BD3F-CA54C8B14217}"/>
              </a:ext>
            </a:extLst>
          </p:cNvPr>
          <p:cNvSpPr>
            <a:spLocks noGrp="1" noChangeArrowheads="1"/>
          </p:cNvSpPr>
          <p:nvPr>
            <p:ph type="title"/>
          </p:nvPr>
        </p:nvSpPr>
        <p:spPr bwMode="auto">
          <a:xfrm>
            <a:off x="406400" y="419654"/>
            <a:ext cx="11215918"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Your Class Notebook</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You will create and maintain a course notebook.  The notebook will be graded on neatness and completeness as part of your homework grade.  You should bring your notebook to class every day.  It may be randomly checked by the professor at any time, but will always be checked on exam days.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THE STRUCTURE OF THE NOTEBOOK:</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The notebook will be in a three ring binder.  All papers will be hole-punched and put in the binder.  There should be no loose pages.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The first page will be a title page.  The title page will include the following:</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Goudy Old Style" panose="02020502050305020303" pitchFamily="18" charset="0"/>
                <a:ea typeface="Times New Roman" panose="02020603050405020304" pitchFamily="18" charset="0"/>
              </a:rPr>
              <a:t>Your name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Goudy Old Style" panose="02020502050305020303" pitchFamily="18" charset="0"/>
                <a:ea typeface="Times New Roman" panose="02020603050405020304" pitchFamily="18" charset="0"/>
              </a:rPr>
              <a:t>Name of the Course and Course Number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Goudy Old Style" panose="02020502050305020303" pitchFamily="18" charset="0"/>
                <a:ea typeface="Times New Roman" panose="02020603050405020304" pitchFamily="18" charset="0"/>
              </a:rPr>
              <a:t>Instructor’s Name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Goudy Old Style" panose="02020502050305020303" pitchFamily="18" charset="0"/>
                <a:ea typeface="Times New Roman" panose="02020603050405020304" pitchFamily="18" charset="0"/>
              </a:rPr>
              <a:t>Semester and Year</a:t>
            </a:r>
            <a:endParaRPr kumimoji="0" lang="en-US" altLang="en-US" sz="1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rPr>
              <a:t>You may want to include a place where I can record grades.   Otherwise I will put the grade wherever there is room.</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The rest of the notebook will be divided into five sections; each separated by a functional, labeled divider.  Here are the sections along with their weight (out of 100 points) toward the overall grade.  The title page and overall neatness are worth 10 points.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Section 1 (5 Points):  </a:t>
            </a: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Label the divider “</a:t>
            </a: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Class Work and Handouts”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The first page in this section should be the syllabus followed by this Notebook handout.  If you miss a class, be sure to get any handouts from the professor.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Section 2 (5 Points):  </a:t>
            </a: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Label the divider </a:t>
            </a: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“Class notes”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Include all your class notes in chronological order.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Section 3 (50 Points):  </a:t>
            </a: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Label the divider </a:t>
            </a: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“Homework”</a:t>
            </a: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This section will hold the assigned homework.   Make these assignments as neat and thorough as possible.  New homework should be at the front of the homework section so I can access it easily when I grade your notebook.</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Section 4 (15 Points):  </a:t>
            </a: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Label the divider </a:t>
            </a: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“Exams”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Put each exam in order.  You will correct each problem missed on every exam.  Your corrections should follow the exam on notebook paper or be highlighted on the exam.</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Section 5 (15 Points):  </a:t>
            </a: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Label the divider </a:t>
            </a:r>
            <a:r>
              <a:rPr kumimoji="0" lang="en-US" altLang="en-US"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“Glossary”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You will be required to provide a short, “in your own words” definition for every Key Term in the Study Summary at the end of each chapter.  Clearly label each new chapter, but do not start each chapter with a new page.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69A22B1E-B902-4C22-9076-9A5B8DE44E08}"/>
              </a:ext>
            </a:extLst>
          </p:cNvPr>
          <p:cNvSpPr txBox="1"/>
          <p:nvPr/>
        </p:nvSpPr>
        <p:spPr>
          <a:xfrm rot="20217614">
            <a:off x="3528510" y="1773273"/>
            <a:ext cx="7368988" cy="2215991"/>
          </a:xfrm>
          <a:prstGeom prst="rect">
            <a:avLst/>
          </a:prstGeom>
          <a:noFill/>
        </p:spPr>
        <p:txBody>
          <a:bodyPr wrap="square" rtlCol="0">
            <a:spAutoFit/>
          </a:bodyPr>
          <a:lstStyle/>
          <a:p>
            <a:r>
              <a:rPr lang="en-US" sz="13800" b="1" dirty="0">
                <a:ln w="22225">
                  <a:solidFill>
                    <a:schemeClr val="tx1"/>
                  </a:solidFill>
                  <a:prstDash val="solid"/>
                </a:ln>
                <a:gradFill>
                  <a:gsLst>
                    <a:gs pos="49000">
                      <a:schemeClr val="accent6">
                        <a:lumMod val="20000"/>
                        <a:lumOff val="80000"/>
                      </a:schemeClr>
                    </a:gs>
                    <a:gs pos="11000">
                      <a:schemeClr val="accent1">
                        <a:lumMod val="45000"/>
                        <a:lumOff val="55000"/>
                        <a:alpha val="0"/>
                      </a:schemeClr>
                    </a:gs>
                    <a:gs pos="56000">
                      <a:schemeClr val="accent3">
                        <a:lumMod val="20000"/>
                        <a:lumOff val="80000"/>
                        <a:alpha val="0"/>
                      </a:schemeClr>
                    </a:gs>
                    <a:gs pos="100000">
                      <a:schemeClr val="accent4">
                        <a:lumMod val="40000"/>
                        <a:lumOff val="60000"/>
                      </a:schemeClr>
                    </a:gs>
                  </a:gsLst>
                  <a:lin ang="5400000" scaled="1"/>
                </a:gradFill>
              </a:rPr>
              <a:t>SAMPLE</a:t>
            </a:r>
          </a:p>
        </p:txBody>
      </p:sp>
    </p:spTree>
    <p:extLst>
      <p:ext uri="{BB962C8B-B14F-4D97-AF65-F5344CB8AC3E}">
        <p14:creationId xmlns:p14="http://schemas.microsoft.com/office/powerpoint/2010/main" val="1103130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2866575" y="0"/>
            <a:ext cx="8610600" cy="1293028"/>
          </a:xfrm>
        </p:spPr>
        <p:txBody>
          <a:bodyPr/>
          <a:lstStyle/>
          <a:p>
            <a:r>
              <a:rPr lang="en-US" dirty="0"/>
              <a:t>Study skills: Note taking/studying</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685800" y="1293028"/>
            <a:ext cx="10820400" cy="4925657"/>
          </a:xfrm>
        </p:spPr>
        <p:txBody>
          <a:bodyPr>
            <a:normAutofit/>
          </a:bodyPr>
          <a:lstStyle/>
          <a:p>
            <a:r>
              <a:rPr lang="en-US" sz="2600" dirty="0"/>
              <a:t>For the students:</a:t>
            </a:r>
          </a:p>
          <a:p>
            <a:pPr lvl="1">
              <a:spcBef>
                <a:spcPts val="1200"/>
              </a:spcBef>
            </a:pPr>
            <a:r>
              <a:rPr lang="en-US" sz="2400" dirty="0"/>
              <a:t>Use different colors and/or highlighters for notes (Ex. orange = theorems, blue = definitions, black = examples).</a:t>
            </a:r>
          </a:p>
          <a:p>
            <a:pPr lvl="1">
              <a:spcBef>
                <a:spcPts val="1200"/>
              </a:spcBef>
            </a:pPr>
            <a:r>
              <a:rPr lang="en-US" sz="2400" dirty="0"/>
              <a:t>Indent under major theorems or definitions.</a:t>
            </a:r>
          </a:p>
          <a:p>
            <a:pPr lvl="1">
              <a:spcBef>
                <a:spcPts val="1200"/>
              </a:spcBef>
            </a:pPr>
            <a:r>
              <a:rPr lang="en-US" sz="2400" dirty="0"/>
              <a:t>Underline key concepts.</a:t>
            </a:r>
          </a:p>
          <a:p>
            <a:pPr lvl="1">
              <a:spcBef>
                <a:spcPts val="1200"/>
              </a:spcBef>
            </a:pPr>
            <a:r>
              <a:rPr lang="en-US" sz="2400" dirty="0"/>
              <a:t>Skip 1-3 lines between different concepts/problems/theorems so you can add information later.</a:t>
            </a:r>
          </a:p>
          <a:p>
            <a:pPr lvl="1">
              <a:spcBef>
                <a:spcPts val="1200"/>
              </a:spcBef>
            </a:pPr>
            <a:r>
              <a:rPr lang="en-US" sz="2400" dirty="0"/>
              <a:t>Rework notes as soon after class as possible. Fill in more detail. Mark unclear sections to ask about later.</a:t>
            </a:r>
          </a:p>
          <a:p>
            <a:pPr lvl="1">
              <a:spcBef>
                <a:spcPts val="1200"/>
              </a:spcBef>
            </a:pPr>
            <a:r>
              <a:rPr lang="en-US" sz="2400" dirty="0"/>
              <a:t>When copying example problems, put the math on the left and the reasons (i.e. the Why?) for each line on the right.</a:t>
            </a:r>
          </a:p>
          <a:p>
            <a:endParaRPr lang="en-US" sz="2400" dirty="0"/>
          </a:p>
        </p:txBody>
      </p:sp>
    </p:spTree>
    <p:extLst>
      <p:ext uri="{BB962C8B-B14F-4D97-AF65-F5344CB8AC3E}">
        <p14:creationId xmlns:p14="http://schemas.microsoft.com/office/powerpoint/2010/main" val="3749730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D120C5B-A326-4C0E-90B7-B909279446C4}"/>
              </a:ext>
            </a:extLst>
          </p:cNvPr>
          <p:cNvSpPr txBox="1">
            <a:spLocks noChangeArrowheads="1"/>
          </p:cNvSpPr>
          <p:nvPr/>
        </p:nvSpPr>
        <p:spPr>
          <a:xfrm>
            <a:off x="2282368" y="580569"/>
            <a:ext cx="7772400" cy="1143000"/>
          </a:xfrm>
          <a:prstGeom prst="rect">
            <a:avLst/>
          </a:prstGeom>
        </p:spPr>
        <p:txBody>
          <a:bodyPr anchor="ctr">
            <a:normAutofit/>
          </a:bodyPr>
          <a:lstStyle/>
          <a:p>
            <a:pPr algn="ctr">
              <a:spcBef>
                <a:spcPct val="0"/>
              </a:spcBef>
              <a:defRPr/>
            </a:pPr>
            <a:r>
              <a:rPr lang="en-US" sz="4400" b="1" dirty="0">
                <a:solidFill>
                  <a:srgbClr val="7030A0"/>
                </a:solidFill>
                <a:latin typeface="+mj-lt"/>
                <a:ea typeface="+mj-ea"/>
                <a:cs typeface="+mj-cs"/>
              </a:rPr>
              <a:t>Compare and Contrast</a:t>
            </a:r>
          </a:p>
        </p:txBody>
      </p:sp>
      <p:sp>
        <p:nvSpPr>
          <p:cNvPr id="5" name="Rectangle 3">
            <a:extLst>
              <a:ext uri="{FF2B5EF4-FFF2-40B4-BE49-F238E27FC236}">
                <a16:creationId xmlns:a16="http://schemas.microsoft.com/office/drawing/2014/main" id="{09B7C902-3269-46D9-9AB3-C20543253E3B}"/>
              </a:ext>
            </a:extLst>
          </p:cNvPr>
          <p:cNvSpPr>
            <a:spLocks noChangeArrowheads="1"/>
          </p:cNvSpPr>
          <p:nvPr/>
        </p:nvSpPr>
        <p:spPr bwMode="auto">
          <a:xfrm>
            <a:off x="2815768" y="1825169"/>
            <a:ext cx="2209800" cy="685800"/>
          </a:xfrm>
          <a:prstGeom prst="rect">
            <a:avLst/>
          </a:prstGeom>
          <a:solidFill>
            <a:schemeClr val="accent1"/>
          </a:solidFill>
          <a:ln w="9525">
            <a:solidFill>
              <a:schemeClr val="tx1"/>
            </a:solidFill>
            <a:miter lim="800000"/>
            <a:headEnd/>
            <a:tailEnd/>
          </a:ln>
        </p:spPr>
        <p:txBody>
          <a:bodyPr wrap="none" anchor="ctr"/>
          <a:lstStyle/>
          <a:p>
            <a:pPr algn="ctr"/>
            <a:r>
              <a:rPr lang="en-US" sz="2400" b="1" dirty="0"/>
              <a:t>Concept #1</a:t>
            </a:r>
          </a:p>
        </p:txBody>
      </p:sp>
      <p:sp>
        <p:nvSpPr>
          <p:cNvPr id="6" name="Rectangle 4">
            <a:extLst>
              <a:ext uri="{FF2B5EF4-FFF2-40B4-BE49-F238E27FC236}">
                <a16:creationId xmlns:a16="http://schemas.microsoft.com/office/drawing/2014/main" id="{B87FE980-73A9-400F-B5CD-8975F01A7266}"/>
              </a:ext>
            </a:extLst>
          </p:cNvPr>
          <p:cNvSpPr>
            <a:spLocks noChangeArrowheads="1"/>
          </p:cNvSpPr>
          <p:nvPr/>
        </p:nvSpPr>
        <p:spPr bwMode="auto">
          <a:xfrm>
            <a:off x="6930568" y="1825169"/>
            <a:ext cx="2209800" cy="685800"/>
          </a:xfrm>
          <a:prstGeom prst="rect">
            <a:avLst/>
          </a:prstGeom>
          <a:solidFill>
            <a:schemeClr val="accent1"/>
          </a:solidFill>
          <a:ln w="9525">
            <a:solidFill>
              <a:schemeClr val="tx1"/>
            </a:solidFill>
            <a:miter lim="800000"/>
            <a:headEnd/>
            <a:tailEnd/>
          </a:ln>
        </p:spPr>
        <p:txBody>
          <a:bodyPr wrap="none" anchor="ctr"/>
          <a:lstStyle/>
          <a:p>
            <a:pPr algn="ctr"/>
            <a:r>
              <a:rPr lang="en-US" sz="2400" b="1" dirty="0"/>
              <a:t>Concept #2</a:t>
            </a:r>
          </a:p>
        </p:txBody>
      </p:sp>
      <p:sp>
        <p:nvSpPr>
          <p:cNvPr id="7" name="Text Box 5">
            <a:extLst>
              <a:ext uri="{FF2B5EF4-FFF2-40B4-BE49-F238E27FC236}">
                <a16:creationId xmlns:a16="http://schemas.microsoft.com/office/drawing/2014/main" id="{727FC78F-3AC5-4DDA-B596-72D414C15C3E}"/>
              </a:ext>
            </a:extLst>
          </p:cNvPr>
          <p:cNvSpPr txBox="1">
            <a:spLocks noChangeArrowheads="1"/>
          </p:cNvSpPr>
          <p:nvPr/>
        </p:nvSpPr>
        <p:spPr bwMode="auto">
          <a:xfrm>
            <a:off x="3991429" y="3044371"/>
            <a:ext cx="3817259" cy="461665"/>
          </a:xfrm>
          <a:prstGeom prst="rect">
            <a:avLst/>
          </a:prstGeom>
          <a:noFill/>
          <a:ln w="9525">
            <a:noFill/>
            <a:miter lim="800000"/>
            <a:headEnd/>
            <a:tailEnd/>
          </a:ln>
        </p:spPr>
        <p:txBody>
          <a:bodyPr wrap="square">
            <a:spAutoFit/>
          </a:bodyPr>
          <a:lstStyle/>
          <a:p>
            <a:pPr algn="ctr"/>
            <a:r>
              <a:rPr lang="en-US" sz="2400" b="1" dirty="0"/>
              <a:t>How are they similar?</a:t>
            </a:r>
          </a:p>
        </p:txBody>
      </p:sp>
      <p:sp>
        <p:nvSpPr>
          <p:cNvPr id="8" name="Text Box 6">
            <a:extLst>
              <a:ext uri="{FF2B5EF4-FFF2-40B4-BE49-F238E27FC236}">
                <a16:creationId xmlns:a16="http://schemas.microsoft.com/office/drawing/2014/main" id="{2E6D578E-914C-49C6-851F-8E2B0C7789AF}"/>
              </a:ext>
            </a:extLst>
          </p:cNvPr>
          <p:cNvSpPr txBox="1">
            <a:spLocks noChangeArrowheads="1"/>
          </p:cNvSpPr>
          <p:nvPr/>
        </p:nvSpPr>
        <p:spPr bwMode="auto">
          <a:xfrm>
            <a:off x="3846280" y="4328887"/>
            <a:ext cx="4136575" cy="461665"/>
          </a:xfrm>
          <a:prstGeom prst="rect">
            <a:avLst/>
          </a:prstGeom>
          <a:noFill/>
          <a:ln w="9525">
            <a:noFill/>
            <a:miter lim="800000"/>
            <a:headEnd/>
            <a:tailEnd/>
          </a:ln>
        </p:spPr>
        <p:txBody>
          <a:bodyPr wrap="square">
            <a:spAutoFit/>
          </a:bodyPr>
          <a:lstStyle/>
          <a:p>
            <a:pPr algn="ctr"/>
            <a:r>
              <a:rPr lang="en-US" sz="2400" b="1" dirty="0"/>
              <a:t>How are they different?</a:t>
            </a:r>
          </a:p>
        </p:txBody>
      </p:sp>
      <p:sp>
        <p:nvSpPr>
          <p:cNvPr id="9" name="Line 7">
            <a:extLst>
              <a:ext uri="{FF2B5EF4-FFF2-40B4-BE49-F238E27FC236}">
                <a16:creationId xmlns:a16="http://schemas.microsoft.com/office/drawing/2014/main" id="{DA409577-BAC0-407C-BE02-8B65B1B4ACC3}"/>
              </a:ext>
            </a:extLst>
          </p:cNvPr>
          <p:cNvSpPr>
            <a:spLocks noChangeShapeType="1"/>
          </p:cNvSpPr>
          <p:nvPr/>
        </p:nvSpPr>
        <p:spPr bwMode="auto">
          <a:xfrm>
            <a:off x="4034968" y="2587169"/>
            <a:ext cx="838200" cy="457200"/>
          </a:xfrm>
          <a:prstGeom prst="line">
            <a:avLst/>
          </a:prstGeom>
          <a:noFill/>
          <a:ln w="9525">
            <a:solidFill>
              <a:schemeClr val="tx1"/>
            </a:solidFill>
            <a:round/>
            <a:headEnd/>
            <a:tailEnd type="triangle" w="med" len="med"/>
          </a:ln>
        </p:spPr>
        <p:txBody>
          <a:bodyPr wrap="none" anchor="ctr"/>
          <a:lstStyle/>
          <a:p>
            <a:endParaRPr lang="en-US"/>
          </a:p>
        </p:txBody>
      </p:sp>
      <p:sp>
        <p:nvSpPr>
          <p:cNvPr id="10" name="Line 8">
            <a:extLst>
              <a:ext uri="{FF2B5EF4-FFF2-40B4-BE49-F238E27FC236}">
                <a16:creationId xmlns:a16="http://schemas.microsoft.com/office/drawing/2014/main" id="{81F6E13C-283A-4174-912A-211C11EAEC5D}"/>
              </a:ext>
            </a:extLst>
          </p:cNvPr>
          <p:cNvSpPr>
            <a:spLocks noChangeShapeType="1"/>
          </p:cNvSpPr>
          <p:nvPr/>
        </p:nvSpPr>
        <p:spPr bwMode="auto">
          <a:xfrm flipH="1">
            <a:off x="6778168" y="2587169"/>
            <a:ext cx="914400" cy="457200"/>
          </a:xfrm>
          <a:prstGeom prst="line">
            <a:avLst/>
          </a:prstGeom>
          <a:noFill/>
          <a:ln w="9525">
            <a:solidFill>
              <a:schemeClr val="tx1"/>
            </a:solidFill>
            <a:round/>
            <a:headEnd/>
            <a:tailEnd type="triangle" w="med" len="med"/>
          </a:ln>
        </p:spPr>
        <p:txBody>
          <a:bodyPr wrap="none" anchor="ctr"/>
          <a:lstStyle/>
          <a:p>
            <a:endParaRPr lang="en-US"/>
          </a:p>
        </p:txBody>
      </p:sp>
      <p:grpSp>
        <p:nvGrpSpPr>
          <p:cNvPr id="11" name="Group 9">
            <a:extLst>
              <a:ext uri="{FF2B5EF4-FFF2-40B4-BE49-F238E27FC236}">
                <a16:creationId xmlns:a16="http://schemas.microsoft.com/office/drawing/2014/main" id="{B032FE56-B11F-4250-A834-BA65DAC360A2}"/>
              </a:ext>
            </a:extLst>
          </p:cNvPr>
          <p:cNvGrpSpPr>
            <a:grpSpLocks/>
          </p:cNvGrpSpPr>
          <p:nvPr/>
        </p:nvGrpSpPr>
        <p:grpSpPr bwMode="auto">
          <a:xfrm>
            <a:off x="4263568" y="3501569"/>
            <a:ext cx="3276600" cy="685800"/>
            <a:chOff x="1728" y="2400"/>
            <a:chExt cx="2064" cy="432"/>
          </a:xfrm>
        </p:grpSpPr>
        <p:sp>
          <p:nvSpPr>
            <p:cNvPr id="12" name="Line 10">
              <a:extLst>
                <a:ext uri="{FF2B5EF4-FFF2-40B4-BE49-F238E27FC236}">
                  <a16:creationId xmlns:a16="http://schemas.microsoft.com/office/drawing/2014/main" id="{5ECD3024-5A15-493E-A05D-055966DDFF0E}"/>
                </a:ext>
              </a:extLst>
            </p:cNvPr>
            <p:cNvSpPr>
              <a:spLocks noChangeShapeType="1"/>
            </p:cNvSpPr>
            <p:nvPr/>
          </p:nvSpPr>
          <p:spPr bwMode="auto">
            <a:xfrm>
              <a:off x="1728" y="2400"/>
              <a:ext cx="2064" cy="0"/>
            </a:xfrm>
            <a:prstGeom prst="line">
              <a:avLst/>
            </a:prstGeom>
            <a:noFill/>
            <a:ln w="9525">
              <a:solidFill>
                <a:schemeClr val="tx1"/>
              </a:solidFill>
              <a:round/>
              <a:headEnd/>
              <a:tailEnd/>
            </a:ln>
          </p:spPr>
          <p:txBody>
            <a:bodyPr wrap="none" anchor="ctr"/>
            <a:lstStyle/>
            <a:p>
              <a:endParaRPr lang="en-US"/>
            </a:p>
          </p:txBody>
        </p:sp>
        <p:sp>
          <p:nvSpPr>
            <p:cNvPr id="13" name="Line 11">
              <a:extLst>
                <a:ext uri="{FF2B5EF4-FFF2-40B4-BE49-F238E27FC236}">
                  <a16:creationId xmlns:a16="http://schemas.microsoft.com/office/drawing/2014/main" id="{2BB4C39E-AA8C-4E0F-919C-E86FA1C8E44B}"/>
                </a:ext>
              </a:extLst>
            </p:cNvPr>
            <p:cNvSpPr>
              <a:spLocks noChangeShapeType="1"/>
            </p:cNvSpPr>
            <p:nvPr/>
          </p:nvSpPr>
          <p:spPr bwMode="auto">
            <a:xfrm>
              <a:off x="1728" y="2544"/>
              <a:ext cx="2064" cy="0"/>
            </a:xfrm>
            <a:prstGeom prst="line">
              <a:avLst/>
            </a:prstGeom>
            <a:noFill/>
            <a:ln w="9525">
              <a:solidFill>
                <a:schemeClr val="tx1"/>
              </a:solidFill>
              <a:round/>
              <a:headEnd/>
              <a:tailEnd/>
            </a:ln>
          </p:spPr>
          <p:txBody>
            <a:bodyPr wrap="none" anchor="ctr"/>
            <a:lstStyle/>
            <a:p>
              <a:endParaRPr lang="en-US"/>
            </a:p>
          </p:txBody>
        </p:sp>
        <p:sp>
          <p:nvSpPr>
            <p:cNvPr id="14" name="Line 12">
              <a:extLst>
                <a:ext uri="{FF2B5EF4-FFF2-40B4-BE49-F238E27FC236}">
                  <a16:creationId xmlns:a16="http://schemas.microsoft.com/office/drawing/2014/main" id="{6B686E2C-137E-41A8-82FF-DF51A3D833E5}"/>
                </a:ext>
              </a:extLst>
            </p:cNvPr>
            <p:cNvSpPr>
              <a:spLocks noChangeShapeType="1"/>
            </p:cNvSpPr>
            <p:nvPr/>
          </p:nvSpPr>
          <p:spPr bwMode="auto">
            <a:xfrm>
              <a:off x="1728" y="2688"/>
              <a:ext cx="2064" cy="0"/>
            </a:xfrm>
            <a:prstGeom prst="line">
              <a:avLst/>
            </a:prstGeom>
            <a:noFill/>
            <a:ln w="9525">
              <a:solidFill>
                <a:schemeClr val="tx1"/>
              </a:solidFill>
              <a:round/>
              <a:headEnd/>
              <a:tailEnd/>
            </a:ln>
          </p:spPr>
          <p:txBody>
            <a:bodyPr wrap="none" anchor="ctr"/>
            <a:lstStyle/>
            <a:p>
              <a:endParaRPr lang="en-US"/>
            </a:p>
          </p:txBody>
        </p:sp>
        <p:sp>
          <p:nvSpPr>
            <p:cNvPr id="15" name="Line 13">
              <a:extLst>
                <a:ext uri="{FF2B5EF4-FFF2-40B4-BE49-F238E27FC236}">
                  <a16:creationId xmlns:a16="http://schemas.microsoft.com/office/drawing/2014/main" id="{1FBAAEB5-1636-4F29-BB3A-574CD79CE597}"/>
                </a:ext>
              </a:extLst>
            </p:cNvPr>
            <p:cNvSpPr>
              <a:spLocks noChangeShapeType="1"/>
            </p:cNvSpPr>
            <p:nvPr/>
          </p:nvSpPr>
          <p:spPr bwMode="auto">
            <a:xfrm>
              <a:off x="1728" y="2832"/>
              <a:ext cx="2064" cy="0"/>
            </a:xfrm>
            <a:prstGeom prst="line">
              <a:avLst/>
            </a:prstGeom>
            <a:noFill/>
            <a:ln w="9525">
              <a:solidFill>
                <a:schemeClr val="tx1"/>
              </a:solidFill>
              <a:round/>
              <a:headEnd/>
              <a:tailEnd/>
            </a:ln>
          </p:spPr>
          <p:txBody>
            <a:bodyPr wrap="none" anchor="ctr"/>
            <a:lstStyle/>
            <a:p>
              <a:endParaRPr lang="en-US"/>
            </a:p>
          </p:txBody>
        </p:sp>
      </p:grpSp>
      <p:grpSp>
        <p:nvGrpSpPr>
          <p:cNvPr id="16" name="Group 14">
            <a:extLst>
              <a:ext uri="{FF2B5EF4-FFF2-40B4-BE49-F238E27FC236}">
                <a16:creationId xmlns:a16="http://schemas.microsoft.com/office/drawing/2014/main" id="{ED1F3F19-2291-4389-B5A2-1C19A1F89367}"/>
              </a:ext>
            </a:extLst>
          </p:cNvPr>
          <p:cNvGrpSpPr>
            <a:grpSpLocks/>
          </p:cNvGrpSpPr>
          <p:nvPr/>
        </p:nvGrpSpPr>
        <p:grpSpPr bwMode="auto">
          <a:xfrm>
            <a:off x="2891968" y="5406569"/>
            <a:ext cx="2743200" cy="685800"/>
            <a:chOff x="1728" y="2400"/>
            <a:chExt cx="2064" cy="432"/>
          </a:xfrm>
        </p:grpSpPr>
        <p:sp>
          <p:nvSpPr>
            <p:cNvPr id="17" name="Line 15">
              <a:extLst>
                <a:ext uri="{FF2B5EF4-FFF2-40B4-BE49-F238E27FC236}">
                  <a16:creationId xmlns:a16="http://schemas.microsoft.com/office/drawing/2014/main" id="{CA1FC1C7-146C-49E5-B5CE-00B5A95CA98D}"/>
                </a:ext>
              </a:extLst>
            </p:cNvPr>
            <p:cNvSpPr>
              <a:spLocks noChangeShapeType="1"/>
            </p:cNvSpPr>
            <p:nvPr/>
          </p:nvSpPr>
          <p:spPr bwMode="auto">
            <a:xfrm>
              <a:off x="1728" y="2400"/>
              <a:ext cx="2064" cy="0"/>
            </a:xfrm>
            <a:prstGeom prst="line">
              <a:avLst/>
            </a:prstGeom>
            <a:noFill/>
            <a:ln w="9525">
              <a:solidFill>
                <a:schemeClr val="tx1"/>
              </a:solidFill>
              <a:round/>
              <a:headEnd/>
              <a:tailEnd/>
            </a:ln>
          </p:spPr>
          <p:txBody>
            <a:bodyPr wrap="none" anchor="ctr"/>
            <a:lstStyle/>
            <a:p>
              <a:endParaRPr lang="en-US"/>
            </a:p>
          </p:txBody>
        </p:sp>
        <p:sp>
          <p:nvSpPr>
            <p:cNvPr id="18" name="Line 16">
              <a:extLst>
                <a:ext uri="{FF2B5EF4-FFF2-40B4-BE49-F238E27FC236}">
                  <a16:creationId xmlns:a16="http://schemas.microsoft.com/office/drawing/2014/main" id="{61946FF8-3C01-4168-A0A1-517C958F68FD}"/>
                </a:ext>
              </a:extLst>
            </p:cNvPr>
            <p:cNvSpPr>
              <a:spLocks noChangeShapeType="1"/>
            </p:cNvSpPr>
            <p:nvPr/>
          </p:nvSpPr>
          <p:spPr bwMode="auto">
            <a:xfrm>
              <a:off x="1728" y="2544"/>
              <a:ext cx="2064" cy="0"/>
            </a:xfrm>
            <a:prstGeom prst="line">
              <a:avLst/>
            </a:prstGeom>
            <a:noFill/>
            <a:ln w="9525">
              <a:solidFill>
                <a:schemeClr val="tx1"/>
              </a:solidFill>
              <a:round/>
              <a:headEnd/>
              <a:tailEnd/>
            </a:ln>
          </p:spPr>
          <p:txBody>
            <a:bodyPr wrap="none" anchor="ctr"/>
            <a:lstStyle/>
            <a:p>
              <a:endParaRPr lang="en-US"/>
            </a:p>
          </p:txBody>
        </p:sp>
        <p:sp>
          <p:nvSpPr>
            <p:cNvPr id="19" name="Line 17">
              <a:extLst>
                <a:ext uri="{FF2B5EF4-FFF2-40B4-BE49-F238E27FC236}">
                  <a16:creationId xmlns:a16="http://schemas.microsoft.com/office/drawing/2014/main" id="{D51737A6-8B11-403D-91D6-5B09BC692641}"/>
                </a:ext>
              </a:extLst>
            </p:cNvPr>
            <p:cNvSpPr>
              <a:spLocks noChangeShapeType="1"/>
            </p:cNvSpPr>
            <p:nvPr/>
          </p:nvSpPr>
          <p:spPr bwMode="auto">
            <a:xfrm>
              <a:off x="1728" y="2688"/>
              <a:ext cx="2064" cy="0"/>
            </a:xfrm>
            <a:prstGeom prst="line">
              <a:avLst/>
            </a:prstGeom>
            <a:noFill/>
            <a:ln w="9525">
              <a:solidFill>
                <a:schemeClr val="tx1"/>
              </a:solidFill>
              <a:round/>
              <a:headEnd/>
              <a:tailEnd/>
            </a:ln>
          </p:spPr>
          <p:txBody>
            <a:bodyPr wrap="none" anchor="ctr"/>
            <a:lstStyle/>
            <a:p>
              <a:endParaRPr lang="en-US"/>
            </a:p>
          </p:txBody>
        </p:sp>
        <p:sp>
          <p:nvSpPr>
            <p:cNvPr id="20" name="Line 18">
              <a:extLst>
                <a:ext uri="{FF2B5EF4-FFF2-40B4-BE49-F238E27FC236}">
                  <a16:creationId xmlns:a16="http://schemas.microsoft.com/office/drawing/2014/main" id="{7E848593-2FE7-43FF-B377-9DD50D6DB634}"/>
                </a:ext>
              </a:extLst>
            </p:cNvPr>
            <p:cNvSpPr>
              <a:spLocks noChangeShapeType="1"/>
            </p:cNvSpPr>
            <p:nvPr/>
          </p:nvSpPr>
          <p:spPr bwMode="auto">
            <a:xfrm>
              <a:off x="1728" y="2832"/>
              <a:ext cx="2064" cy="0"/>
            </a:xfrm>
            <a:prstGeom prst="line">
              <a:avLst/>
            </a:prstGeom>
            <a:noFill/>
            <a:ln w="9525">
              <a:solidFill>
                <a:schemeClr val="tx1"/>
              </a:solidFill>
              <a:round/>
              <a:headEnd/>
              <a:tailEnd/>
            </a:ln>
          </p:spPr>
          <p:txBody>
            <a:bodyPr wrap="none" anchor="ctr"/>
            <a:lstStyle/>
            <a:p>
              <a:endParaRPr lang="en-US"/>
            </a:p>
          </p:txBody>
        </p:sp>
      </p:grpSp>
      <p:grpSp>
        <p:nvGrpSpPr>
          <p:cNvPr id="21" name="Group 19">
            <a:extLst>
              <a:ext uri="{FF2B5EF4-FFF2-40B4-BE49-F238E27FC236}">
                <a16:creationId xmlns:a16="http://schemas.microsoft.com/office/drawing/2014/main" id="{9E47555C-BFCB-47D4-978F-6F8FA259579A}"/>
              </a:ext>
            </a:extLst>
          </p:cNvPr>
          <p:cNvGrpSpPr>
            <a:grpSpLocks/>
          </p:cNvGrpSpPr>
          <p:nvPr/>
        </p:nvGrpSpPr>
        <p:grpSpPr bwMode="auto">
          <a:xfrm>
            <a:off x="6549568" y="5406569"/>
            <a:ext cx="2743200" cy="685800"/>
            <a:chOff x="1728" y="2400"/>
            <a:chExt cx="2064" cy="432"/>
          </a:xfrm>
        </p:grpSpPr>
        <p:sp>
          <p:nvSpPr>
            <p:cNvPr id="22" name="Line 20">
              <a:extLst>
                <a:ext uri="{FF2B5EF4-FFF2-40B4-BE49-F238E27FC236}">
                  <a16:creationId xmlns:a16="http://schemas.microsoft.com/office/drawing/2014/main" id="{63CC5745-F2F8-47BC-A422-271FA4EFBD3B}"/>
                </a:ext>
              </a:extLst>
            </p:cNvPr>
            <p:cNvSpPr>
              <a:spLocks noChangeShapeType="1"/>
            </p:cNvSpPr>
            <p:nvPr/>
          </p:nvSpPr>
          <p:spPr bwMode="auto">
            <a:xfrm>
              <a:off x="1728" y="2400"/>
              <a:ext cx="2064" cy="0"/>
            </a:xfrm>
            <a:prstGeom prst="line">
              <a:avLst/>
            </a:prstGeom>
            <a:noFill/>
            <a:ln w="9525">
              <a:solidFill>
                <a:schemeClr val="tx1"/>
              </a:solidFill>
              <a:round/>
              <a:headEnd/>
              <a:tailEnd/>
            </a:ln>
          </p:spPr>
          <p:txBody>
            <a:bodyPr wrap="none" anchor="ctr"/>
            <a:lstStyle/>
            <a:p>
              <a:endParaRPr lang="en-US"/>
            </a:p>
          </p:txBody>
        </p:sp>
        <p:sp>
          <p:nvSpPr>
            <p:cNvPr id="23" name="Line 21">
              <a:extLst>
                <a:ext uri="{FF2B5EF4-FFF2-40B4-BE49-F238E27FC236}">
                  <a16:creationId xmlns:a16="http://schemas.microsoft.com/office/drawing/2014/main" id="{38B90711-E6CE-4D31-95D0-8223D0D763D4}"/>
                </a:ext>
              </a:extLst>
            </p:cNvPr>
            <p:cNvSpPr>
              <a:spLocks noChangeShapeType="1"/>
            </p:cNvSpPr>
            <p:nvPr/>
          </p:nvSpPr>
          <p:spPr bwMode="auto">
            <a:xfrm>
              <a:off x="1728" y="2544"/>
              <a:ext cx="2064" cy="0"/>
            </a:xfrm>
            <a:prstGeom prst="line">
              <a:avLst/>
            </a:prstGeom>
            <a:noFill/>
            <a:ln w="9525">
              <a:solidFill>
                <a:schemeClr val="tx1"/>
              </a:solidFill>
              <a:round/>
              <a:headEnd/>
              <a:tailEnd/>
            </a:ln>
          </p:spPr>
          <p:txBody>
            <a:bodyPr wrap="none" anchor="ctr"/>
            <a:lstStyle/>
            <a:p>
              <a:endParaRPr lang="en-US"/>
            </a:p>
          </p:txBody>
        </p:sp>
        <p:sp>
          <p:nvSpPr>
            <p:cNvPr id="24" name="Line 22">
              <a:extLst>
                <a:ext uri="{FF2B5EF4-FFF2-40B4-BE49-F238E27FC236}">
                  <a16:creationId xmlns:a16="http://schemas.microsoft.com/office/drawing/2014/main" id="{EDDE254C-29B1-457F-880F-A8D9312F6DE6}"/>
                </a:ext>
              </a:extLst>
            </p:cNvPr>
            <p:cNvSpPr>
              <a:spLocks noChangeShapeType="1"/>
            </p:cNvSpPr>
            <p:nvPr/>
          </p:nvSpPr>
          <p:spPr bwMode="auto">
            <a:xfrm>
              <a:off x="1728" y="2688"/>
              <a:ext cx="2064" cy="0"/>
            </a:xfrm>
            <a:prstGeom prst="line">
              <a:avLst/>
            </a:prstGeom>
            <a:noFill/>
            <a:ln w="9525">
              <a:solidFill>
                <a:schemeClr val="tx1"/>
              </a:solidFill>
              <a:round/>
              <a:headEnd/>
              <a:tailEnd/>
            </a:ln>
          </p:spPr>
          <p:txBody>
            <a:bodyPr wrap="none" anchor="ctr"/>
            <a:lstStyle/>
            <a:p>
              <a:endParaRPr lang="en-US"/>
            </a:p>
          </p:txBody>
        </p:sp>
        <p:sp>
          <p:nvSpPr>
            <p:cNvPr id="25" name="Line 23">
              <a:extLst>
                <a:ext uri="{FF2B5EF4-FFF2-40B4-BE49-F238E27FC236}">
                  <a16:creationId xmlns:a16="http://schemas.microsoft.com/office/drawing/2014/main" id="{2887A347-8514-4A8A-B834-C42F8AD3ABC1}"/>
                </a:ext>
              </a:extLst>
            </p:cNvPr>
            <p:cNvSpPr>
              <a:spLocks noChangeShapeType="1"/>
            </p:cNvSpPr>
            <p:nvPr/>
          </p:nvSpPr>
          <p:spPr bwMode="auto">
            <a:xfrm>
              <a:off x="1728" y="2832"/>
              <a:ext cx="2064" cy="0"/>
            </a:xfrm>
            <a:prstGeom prst="line">
              <a:avLst/>
            </a:prstGeom>
            <a:noFill/>
            <a:ln w="9525">
              <a:solidFill>
                <a:schemeClr val="tx1"/>
              </a:solidFill>
              <a:round/>
              <a:headEnd/>
              <a:tailEnd/>
            </a:ln>
          </p:spPr>
          <p:txBody>
            <a:bodyPr wrap="none" anchor="ctr"/>
            <a:lstStyle/>
            <a:p>
              <a:endParaRPr lang="en-US"/>
            </a:p>
          </p:txBody>
        </p:sp>
      </p:grpSp>
      <p:sp>
        <p:nvSpPr>
          <p:cNvPr id="26" name="Line 24">
            <a:extLst>
              <a:ext uri="{FF2B5EF4-FFF2-40B4-BE49-F238E27FC236}">
                <a16:creationId xmlns:a16="http://schemas.microsoft.com/office/drawing/2014/main" id="{2053DACD-24DC-4A25-992A-FCB1CB7EFE00}"/>
              </a:ext>
            </a:extLst>
          </p:cNvPr>
          <p:cNvSpPr>
            <a:spLocks noChangeShapeType="1"/>
          </p:cNvSpPr>
          <p:nvPr/>
        </p:nvSpPr>
        <p:spPr bwMode="auto">
          <a:xfrm flipH="1">
            <a:off x="4339768" y="4796969"/>
            <a:ext cx="609600" cy="457200"/>
          </a:xfrm>
          <a:prstGeom prst="line">
            <a:avLst/>
          </a:prstGeom>
          <a:noFill/>
          <a:ln w="9525">
            <a:solidFill>
              <a:schemeClr val="tx1"/>
            </a:solidFill>
            <a:round/>
            <a:headEnd/>
            <a:tailEnd type="triangle" w="med" len="med"/>
          </a:ln>
        </p:spPr>
        <p:txBody>
          <a:bodyPr wrap="none" anchor="ctr"/>
          <a:lstStyle/>
          <a:p>
            <a:endParaRPr lang="en-US"/>
          </a:p>
        </p:txBody>
      </p:sp>
      <p:sp>
        <p:nvSpPr>
          <p:cNvPr id="27" name="Line 25">
            <a:extLst>
              <a:ext uri="{FF2B5EF4-FFF2-40B4-BE49-F238E27FC236}">
                <a16:creationId xmlns:a16="http://schemas.microsoft.com/office/drawing/2014/main" id="{4D1EA2ED-7AB2-4DA7-A2E6-DAAA023CFA7D}"/>
              </a:ext>
            </a:extLst>
          </p:cNvPr>
          <p:cNvSpPr>
            <a:spLocks noChangeShapeType="1"/>
          </p:cNvSpPr>
          <p:nvPr/>
        </p:nvSpPr>
        <p:spPr bwMode="auto">
          <a:xfrm>
            <a:off x="6397168" y="4796969"/>
            <a:ext cx="609600" cy="457200"/>
          </a:xfrm>
          <a:prstGeom prst="line">
            <a:avLst/>
          </a:prstGeom>
          <a:noFill/>
          <a:ln w="9525">
            <a:solidFill>
              <a:schemeClr val="tx1"/>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4190171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 name="Rounded Rectangle 35">
            <a:extLst>
              <a:ext uri="{FF2B5EF4-FFF2-40B4-BE49-F238E27FC236}">
                <a16:creationId xmlns:a16="http://schemas.microsoft.com/office/drawing/2014/main" id="{DDA3C7FD-5CCF-4673-981A-D3933CCC37E7}"/>
              </a:ext>
            </a:extLst>
          </p:cNvPr>
          <p:cNvSpPr/>
          <p:nvPr/>
        </p:nvSpPr>
        <p:spPr>
          <a:xfrm>
            <a:off x="3660839" y="4725747"/>
            <a:ext cx="8477265" cy="1182750"/>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26">
            <a:extLst>
              <a:ext uri="{FF2B5EF4-FFF2-40B4-BE49-F238E27FC236}">
                <a16:creationId xmlns:a16="http://schemas.microsoft.com/office/drawing/2014/main" id="{3A42B0AB-0078-49CF-B1C1-1C88FFDF5987}"/>
              </a:ext>
            </a:extLst>
          </p:cNvPr>
          <p:cNvGrpSpPr/>
          <p:nvPr/>
        </p:nvGrpSpPr>
        <p:grpSpPr>
          <a:xfrm>
            <a:off x="1208314" y="1066800"/>
            <a:ext cx="3962400" cy="3823094"/>
            <a:chOff x="144629" y="419114"/>
            <a:chExt cx="4351170" cy="4495755"/>
          </a:xfrm>
          <a:solidFill>
            <a:schemeClr val="accent4">
              <a:lumMod val="75000"/>
            </a:schemeClr>
          </a:solidFill>
          <a:scene3d>
            <a:camera prst="orthographicFront"/>
            <a:lightRig rig="flat" dir="t"/>
          </a:scene3d>
        </p:grpSpPr>
        <p:sp>
          <p:nvSpPr>
            <p:cNvPr id="115" name="Oval 114">
              <a:extLst>
                <a:ext uri="{FF2B5EF4-FFF2-40B4-BE49-F238E27FC236}">
                  <a16:creationId xmlns:a16="http://schemas.microsoft.com/office/drawing/2014/main" id="{7494856D-5180-4B1E-BCDE-BAD302BE6868}"/>
                </a:ext>
              </a:extLst>
            </p:cNvPr>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16" name="Oval 4">
              <a:extLst>
                <a:ext uri="{FF2B5EF4-FFF2-40B4-BE49-F238E27FC236}">
                  <a16:creationId xmlns:a16="http://schemas.microsoft.com/office/drawing/2014/main" id="{9D8B0EE2-135B-40DE-9AC4-50DC5A749B0B}"/>
                </a:ext>
              </a:extLst>
            </p:cNvPr>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4</a:t>
              </a:r>
              <a:br>
                <a:rPr lang="en-US" sz="2000" kern="1200" dirty="0"/>
              </a:br>
              <a:r>
                <a:rPr lang="en-US" sz="2000" kern="1200" dirty="0">
                  <a:solidFill>
                    <a:schemeClr val="bg1"/>
                  </a:solidFill>
                </a:rPr>
                <a:t>Reflect</a:t>
              </a:r>
            </a:p>
          </p:txBody>
        </p:sp>
      </p:grpSp>
      <p:graphicFrame>
        <p:nvGraphicFramePr>
          <p:cNvPr id="117" name="Diagram 116">
            <a:extLst>
              <a:ext uri="{FF2B5EF4-FFF2-40B4-BE49-F238E27FC236}">
                <a16:creationId xmlns:a16="http://schemas.microsoft.com/office/drawing/2014/main" id="{CE662AC0-511E-4939-A18B-E512F2B66F28}"/>
              </a:ext>
            </a:extLst>
          </p:cNvPr>
          <p:cNvGraphicFramePr/>
          <p:nvPr>
            <p:extLst/>
          </p:nvPr>
        </p:nvGraphicFramePr>
        <p:xfrm>
          <a:off x="472880" y="418107"/>
          <a:ext cx="5289176" cy="384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6" name="Rounded Rectangle 42">
            <a:extLst>
              <a:ext uri="{FF2B5EF4-FFF2-40B4-BE49-F238E27FC236}">
                <a16:creationId xmlns:a16="http://schemas.microsoft.com/office/drawing/2014/main" id="{E62F5BEE-1A46-42E2-98A3-A268ED9078B1}"/>
              </a:ext>
            </a:extLst>
          </p:cNvPr>
          <p:cNvSpPr/>
          <p:nvPr/>
        </p:nvSpPr>
        <p:spPr>
          <a:xfrm>
            <a:off x="4229741" y="1446974"/>
            <a:ext cx="6374759" cy="802913"/>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extBox 118">
            <a:extLst>
              <a:ext uri="{FF2B5EF4-FFF2-40B4-BE49-F238E27FC236}">
                <a16:creationId xmlns:a16="http://schemas.microsoft.com/office/drawing/2014/main" id="{9FAFD7F4-A431-4DFA-9467-BB4FE6BE9770}"/>
              </a:ext>
            </a:extLst>
          </p:cNvPr>
          <p:cNvSpPr txBox="1"/>
          <p:nvPr/>
        </p:nvSpPr>
        <p:spPr>
          <a:xfrm>
            <a:off x="-10886" y="0"/>
            <a:ext cx="12202886" cy="769441"/>
          </a:xfrm>
          <a:prstGeom prst="rect">
            <a:avLst/>
          </a:prstGeom>
          <a:solidFill>
            <a:srgbClr val="666666"/>
          </a:solidFill>
        </p:spPr>
        <p:txBody>
          <a:bodyPr wrap="square" tIns="182880" rIns="457200" bIns="91440" rtlCol="0">
            <a:spAutoFit/>
          </a:bodyPr>
          <a:lstStyle/>
          <a:p>
            <a:r>
              <a:rPr lang="en-US" sz="3200" b="1" dirty="0">
                <a:solidFill>
                  <a:schemeClr val="bg1"/>
                </a:solidFill>
                <a:latin typeface="Goudy Old Style" pitchFamily="18" charset="0"/>
              </a:rPr>
              <a:t>The Study Cycle  </a:t>
            </a:r>
          </a:p>
        </p:txBody>
      </p:sp>
      <p:sp>
        <p:nvSpPr>
          <p:cNvPr id="122" name="TextBox 121">
            <a:extLst>
              <a:ext uri="{FF2B5EF4-FFF2-40B4-BE49-F238E27FC236}">
                <a16:creationId xmlns:a16="http://schemas.microsoft.com/office/drawing/2014/main" id="{949DEA4D-5A11-4F13-AFE0-0BDFB068C36A}"/>
              </a:ext>
            </a:extLst>
          </p:cNvPr>
          <p:cNvSpPr txBox="1"/>
          <p:nvPr/>
        </p:nvSpPr>
        <p:spPr>
          <a:xfrm>
            <a:off x="2656114" y="1828800"/>
            <a:ext cx="1220206" cy="461665"/>
          </a:xfrm>
          <a:prstGeom prst="rect">
            <a:avLst/>
          </a:prstGeom>
          <a:noFill/>
        </p:spPr>
        <p:txBody>
          <a:bodyPr wrap="none" rtlCol="0">
            <a:spAutoFit/>
          </a:bodyPr>
          <a:lstStyle/>
          <a:p>
            <a:r>
              <a:rPr lang="en-US" sz="2400" dirty="0">
                <a:solidFill>
                  <a:schemeClr val="bg1"/>
                </a:solidFill>
              </a:rPr>
              <a:t>Attend</a:t>
            </a:r>
          </a:p>
        </p:txBody>
      </p:sp>
      <p:sp>
        <p:nvSpPr>
          <p:cNvPr id="123" name="TextBox 122">
            <a:extLst>
              <a:ext uri="{FF2B5EF4-FFF2-40B4-BE49-F238E27FC236}">
                <a16:creationId xmlns:a16="http://schemas.microsoft.com/office/drawing/2014/main" id="{FDEC0B1A-ADD4-4B05-BBC6-4AF203D33149}"/>
              </a:ext>
            </a:extLst>
          </p:cNvPr>
          <p:cNvSpPr txBox="1"/>
          <p:nvPr/>
        </p:nvSpPr>
        <p:spPr>
          <a:xfrm>
            <a:off x="2604883" y="2756062"/>
            <a:ext cx="1260281" cy="461665"/>
          </a:xfrm>
          <a:prstGeom prst="rect">
            <a:avLst/>
          </a:prstGeom>
          <a:noFill/>
        </p:spPr>
        <p:txBody>
          <a:bodyPr wrap="none" rtlCol="0">
            <a:spAutoFit/>
          </a:bodyPr>
          <a:lstStyle/>
          <a:p>
            <a:r>
              <a:rPr lang="en-US" sz="2400" dirty="0">
                <a:solidFill>
                  <a:schemeClr val="bg1"/>
                </a:solidFill>
              </a:rPr>
              <a:t>Review</a:t>
            </a:r>
          </a:p>
        </p:txBody>
      </p:sp>
      <p:sp>
        <p:nvSpPr>
          <p:cNvPr id="124" name="TextBox 123">
            <a:extLst>
              <a:ext uri="{FF2B5EF4-FFF2-40B4-BE49-F238E27FC236}">
                <a16:creationId xmlns:a16="http://schemas.microsoft.com/office/drawing/2014/main" id="{F4E022B7-F669-492A-AF98-1B6A3D7F9555}"/>
              </a:ext>
            </a:extLst>
          </p:cNvPr>
          <p:cNvSpPr txBox="1"/>
          <p:nvPr/>
        </p:nvSpPr>
        <p:spPr>
          <a:xfrm>
            <a:off x="2732314" y="3505200"/>
            <a:ext cx="1007007" cy="461665"/>
          </a:xfrm>
          <a:prstGeom prst="rect">
            <a:avLst/>
          </a:prstGeom>
          <a:noFill/>
        </p:spPr>
        <p:txBody>
          <a:bodyPr wrap="none" rtlCol="0">
            <a:spAutoFit/>
          </a:bodyPr>
          <a:lstStyle/>
          <a:p>
            <a:r>
              <a:rPr lang="en-US" sz="2400" dirty="0">
                <a:solidFill>
                  <a:schemeClr val="bg1"/>
                </a:solidFill>
              </a:rPr>
              <a:t>Study</a:t>
            </a:r>
          </a:p>
        </p:txBody>
      </p:sp>
      <p:sp>
        <p:nvSpPr>
          <p:cNvPr id="126" name="Rectangle 125">
            <a:extLst>
              <a:ext uri="{FF2B5EF4-FFF2-40B4-BE49-F238E27FC236}">
                <a16:creationId xmlns:a16="http://schemas.microsoft.com/office/drawing/2014/main" id="{9B839B09-1A95-4DB6-ACE5-3E609F9EC0EC}"/>
              </a:ext>
            </a:extLst>
          </p:cNvPr>
          <p:cNvSpPr/>
          <p:nvPr/>
        </p:nvSpPr>
        <p:spPr>
          <a:xfrm>
            <a:off x="4304545" y="1446974"/>
            <a:ext cx="6299955" cy="769441"/>
          </a:xfrm>
          <a:prstGeom prst="rect">
            <a:avLst/>
          </a:prstGeom>
        </p:spPr>
        <p:txBody>
          <a:bodyPr wrap="square">
            <a:spAutoFit/>
          </a:bodyPr>
          <a:lstStyle/>
          <a:p>
            <a:r>
              <a:rPr lang="en-US" sz="2200" b="1" i="1" u="sng" dirty="0"/>
              <a:t>Attend</a:t>
            </a:r>
            <a:r>
              <a:rPr lang="en-US" sz="2200" i="1" u="sng" dirty="0"/>
              <a:t> </a:t>
            </a:r>
            <a:r>
              <a:rPr lang="en-US" sz="2200" b="1" u="sng" dirty="0"/>
              <a:t>class </a:t>
            </a:r>
            <a:r>
              <a:rPr lang="en-US" sz="2200" dirty="0"/>
              <a:t>– </a:t>
            </a:r>
            <a:r>
              <a:rPr lang="en-US" sz="2200" b="1" dirty="0"/>
              <a:t>GO TO CLASS! </a:t>
            </a:r>
            <a:r>
              <a:rPr lang="en-US" sz="2200" dirty="0"/>
              <a:t>Answer and ask questions and take meaningful notes.  </a:t>
            </a:r>
          </a:p>
        </p:txBody>
      </p:sp>
      <p:sp>
        <p:nvSpPr>
          <p:cNvPr id="127" name="Rounded Rectangle 34">
            <a:extLst>
              <a:ext uri="{FF2B5EF4-FFF2-40B4-BE49-F238E27FC236}">
                <a16:creationId xmlns:a16="http://schemas.microsoft.com/office/drawing/2014/main" id="{EDDAD00B-8943-49A1-BAC3-CBCCEAA475DA}"/>
              </a:ext>
            </a:extLst>
          </p:cNvPr>
          <p:cNvSpPr/>
          <p:nvPr/>
        </p:nvSpPr>
        <p:spPr>
          <a:xfrm>
            <a:off x="4057478" y="2463559"/>
            <a:ext cx="7489372" cy="796670"/>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ounded Rectangle 35">
            <a:extLst>
              <a:ext uri="{FF2B5EF4-FFF2-40B4-BE49-F238E27FC236}">
                <a16:creationId xmlns:a16="http://schemas.microsoft.com/office/drawing/2014/main" id="{71EFF771-1AF1-4713-B460-1202A4CAB1FD}"/>
              </a:ext>
            </a:extLst>
          </p:cNvPr>
          <p:cNvSpPr/>
          <p:nvPr/>
        </p:nvSpPr>
        <p:spPr>
          <a:xfrm>
            <a:off x="4269538" y="3414553"/>
            <a:ext cx="7734531" cy="1175794"/>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ounded Rectangle 42">
            <a:extLst>
              <a:ext uri="{FF2B5EF4-FFF2-40B4-BE49-F238E27FC236}">
                <a16:creationId xmlns:a16="http://schemas.microsoft.com/office/drawing/2014/main" id="{B430694A-75D2-4095-9294-7EEEE894C316}"/>
              </a:ext>
            </a:extLst>
          </p:cNvPr>
          <p:cNvSpPr/>
          <p:nvPr/>
        </p:nvSpPr>
        <p:spPr>
          <a:xfrm>
            <a:off x="4038514" y="265720"/>
            <a:ext cx="7584783" cy="1075033"/>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
            <a:extLst>
              <a:ext uri="{FF2B5EF4-FFF2-40B4-BE49-F238E27FC236}">
                <a16:creationId xmlns:a16="http://schemas.microsoft.com/office/drawing/2014/main" id="{7FD286AC-9AA0-4847-AB70-26301DC7A335}"/>
              </a:ext>
            </a:extLst>
          </p:cNvPr>
          <p:cNvSpPr>
            <a:spLocks noChangeArrowheads="1"/>
          </p:cNvSpPr>
          <p:nvPr/>
        </p:nvSpPr>
        <p:spPr bwMode="auto">
          <a:xfrm>
            <a:off x="3999603" y="320692"/>
            <a:ext cx="8004465"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2200" b="1" i="1" u="sng" strike="noStrike" cap="none" normalizeH="0" baseline="0" dirty="0">
                <a:ln>
                  <a:noFill/>
                </a:ln>
                <a:solidFill>
                  <a:schemeClr val="tx1"/>
                </a:solidFill>
                <a:effectLst/>
                <a:ea typeface="Calibri" pitchFamily="34" charset="0"/>
                <a:cs typeface="Times New Roman" pitchFamily="18" charset="0"/>
              </a:rPr>
              <a:t>Preview</a:t>
            </a:r>
            <a:r>
              <a:rPr kumimoji="0" lang="en-US" sz="2200" b="1" i="0" u="sng" strike="noStrike" cap="none" normalizeH="0" baseline="0" dirty="0">
                <a:ln>
                  <a:noFill/>
                </a:ln>
                <a:solidFill>
                  <a:schemeClr val="tx1"/>
                </a:solidFill>
                <a:effectLst/>
                <a:ea typeface="Calibri" pitchFamily="34" charset="0"/>
                <a:cs typeface="Times New Roman" pitchFamily="18" charset="0"/>
              </a:rPr>
              <a:t> before</a:t>
            </a:r>
            <a:r>
              <a:rPr kumimoji="0" lang="en-US" sz="2200" b="1" i="0" u="sng" strike="noStrike" cap="none" normalizeH="0" dirty="0">
                <a:ln>
                  <a:noFill/>
                </a:ln>
                <a:solidFill>
                  <a:schemeClr val="tx1"/>
                </a:solidFill>
                <a:effectLst/>
                <a:ea typeface="Calibri" pitchFamily="34" charset="0"/>
                <a:cs typeface="Times New Roman" pitchFamily="18" charset="0"/>
              </a:rPr>
              <a:t> </a:t>
            </a:r>
            <a:r>
              <a:rPr kumimoji="0" lang="en-US" sz="2200" b="1" i="0" u="sng" strike="noStrike" cap="none" normalizeH="0" baseline="0" dirty="0">
                <a:ln>
                  <a:noFill/>
                </a:ln>
                <a:solidFill>
                  <a:schemeClr val="tx1"/>
                </a:solidFill>
                <a:effectLst/>
                <a:ea typeface="Calibri" pitchFamily="34" charset="0"/>
                <a:cs typeface="Times New Roman" pitchFamily="18" charset="0"/>
              </a:rPr>
              <a:t>class</a:t>
            </a:r>
            <a:r>
              <a:rPr kumimoji="0" lang="en-US" sz="2200" b="1" i="0" strike="noStrike" cap="none" normalizeH="0" baseline="0" dirty="0">
                <a:ln>
                  <a:noFill/>
                </a:ln>
                <a:solidFill>
                  <a:schemeClr val="tx1"/>
                </a:solidFill>
                <a:effectLst/>
                <a:ea typeface="Calibri" pitchFamily="34" charset="0"/>
                <a:cs typeface="Times New Roman" pitchFamily="18" charset="0"/>
              </a:rPr>
              <a:t> </a:t>
            </a:r>
            <a:r>
              <a:rPr lang="en-US" sz="2200" dirty="0"/>
              <a:t>–</a:t>
            </a:r>
            <a:r>
              <a:rPr lang="en-US" sz="2200" dirty="0">
                <a:ea typeface="Calibri" pitchFamily="34" charset="0"/>
                <a:cs typeface="Times New Roman" pitchFamily="18" charset="0"/>
              </a:rPr>
              <a:t> S</a:t>
            </a:r>
            <a:r>
              <a:rPr kumimoji="0" lang="en-US" sz="2200" b="0" i="0" u="none" strike="noStrike" cap="none" normalizeH="0" dirty="0">
                <a:ln>
                  <a:noFill/>
                </a:ln>
                <a:solidFill>
                  <a:schemeClr val="tx1"/>
                </a:solidFill>
                <a:effectLst/>
                <a:ea typeface="Calibri" pitchFamily="34" charset="0"/>
                <a:cs typeface="Times New Roman" pitchFamily="18" charset="0"/>
              </a:rPr>
              <a:t>kim </a:t>
            </a:r>
            <a:r>
              <a:rPr kumimoji="0" lang="en-US" sz="2200" b="0" i="0" u="none" strike="noStrike" cap="none" normalizeH="0" baseline="0" dirty="0">
                <a:ln>
                  <a:noFill/>
                </a:ln>
                <a:solidFill>
                  <a:schemeClr val="tx1"/>
                </a:solidFill>
                <a:effectLst/>
                <a:ea typeface="Calibri" pitchFamily="34" charset="0"/>
                <a:cs typeface="Times New Roman" pitchFamily="18" charset="0"/>
              </a:rPr>
              <a:t>the chapter, </a:t>
            </a:r>
            <a:r>
              <a:rPr lang="en-US" sz="2200" dirty="0"/>
              <a:t>note headings, boldface words, </a:t>
            </a:r>
            <a:r>
              <a:rPr lang="en-US" sz="2200" dirty="0">
                <a:ea typeface="Calibri" pitchFamily="34" charset="0"/>
                <a:cs typeface="Times New Roman" pitchFamily="18" charset="0"/>
              </a:rPr>
              <a:t>review summaries, chapter objectives. Questions?</a:t>
            </a:r>
            <a:endParaRPr kumimoji="0" lang="en-US" sz="2200" b="0" i="0" u="none" strike="noStrike" cap="none" normalizeH="0" baseline="0" dirty="0">
              <a:ln>
                <a:noFill/>
              </a:ln>
              <a:solidFill>
                <a:schemeClr val="tx1"/>
              </a:solidFill>
              <a:effectLst/>
              <a:cs typeface="Arial" pitchFamily="34" charset="0"/>
            </a:endParaRPr>
          </a:p>
        </p:txBody>
      </p:sp>
      <p:sp>
        <p:nvSpPr>
          <p:cNvPr id="131" name="Rectangle 130">
            <a:extLst>
              <a:ext uri="{FF2B5EF4-FFF2-40B4-BE49-F238E27FC236}">
                <a16:creationId xmlns:a16="http://schemas.microsoft.com/office/drawing/2014/main" id="{DCA2E069-5BB6-4475-8706-A35F332159CE}"/>
              </a:ext>
            </a:extLst>
          </p:cNvPr>
          <p:cNvSpPr/>
          <p:nvPr/>
        </p:nvSpPr>
        <p:spPr>
          <a:xfrm>
            <a:off x="4157953" y="2430377"/>
            <a:ext cx="7495136" cy="769441"/>
          </a:xfrm>
          <a:prstGeom prst="rect">
            <a:avLst/>
          </a:prstGeom>
        </p:spPr>
        <p:txBody>
          <a:bodyPr wrap="square">
            <a:spAutoFit/>
          </a:bodyPr>
          <a:lstStyle/>
          <a:p>
            <a:r>
              <a:rPr lang="en-US" sz="2200" b="1" i="1" u="sng" dirty="0"/>
              <a:t>Review</a:t>
            </a:r>
            <a:r>
              <a:rPr lang="en-US" sz="2200" b="1" u="sng" dirty="0"/>
              <a:t> after class</a:t>
            </a:r>
            <a:r>
              <a:rPr lang="en-US" sz="2200" u="sng" dirty="0"/>
              <a:t> </a:t>
            </a:r>
            <a:r>
              <a:rPr lang="en-US" sz="2200" dirty="0"/>
              <a:t>– ASAP after class, read notes, fill in gaps and note any questions.</a:t>
            </a:r>
          </a:p>
        </p:txBody>
      </p:sp>
      <p:sp>
        <p:nvSpPr>
          <p:cNvPr id="132" name="Rectangle 131">
            <a:extLst>
              <a:ext uri="{FF2B5EF4-FFF2-40B4-BE49-F238E27FC236}">
                <a16:creationId xmlns:a16="http://schemas.microsoft.com/office/drawing/2014/main" id="{7D1F33FD-08DF-4424-8701-019531C4B39F}"/>
              </a:ext>
            </a:extLst>
          </p:cNvPr>
          <p:cNvSpPr/>
          <p:nvPr/>
        </p:nvSpPr>
        <p:spPr>
          <a:xfrm>
            <a:off x="3758795" y="4752471"/>
            <a:ext cx="8344305" cy="1107996"/>
          </a:xfrm>
          <a:prstGeom prst="rect">
            <a:avLst/>
          </a:prstGeom>
        </p:spPr>
        <p:txBody>
          <a:bodyPr wrap="square">
            <a:spAutoFit/>
          </a:bodyPr>
          <a:lstStyle/>
          <a:p>
            <a:r>
              <a:rPr lang="en-US" sz="2200" b="1" i="1" u="sng" dirty="0"/>
              <a:t>Assess</a:t>
            </a:r>
            <a:r>
              <a:rPr lang="en-US" sz="2200" b="1" u="sng" dirty="0"/>
              <a:t> your Learning</a:t>
            </a:r>
            <a:r>
              <a:rPr lang="en-US" sz="2200" b="1" dirty="0"/>
              <a:t> </a:t>
            </a:r>
            <a:r>
              <a:rPr lang="en-US" sz="2200" dirty="0"/>
              <a:t>– Periodically perform reality checks</a:t>
            </a:r>
          </a:p>
          <a:p>
            <a:pPr marL="234950" indent="-123825">
              <a:buFont typeface="Arial" pitchFamily="34" charset="0"/>
              <a:buChar char="•"/>
            </a:pPr>
            <a:r>
              <a:rPr lang="en-US" sz="2200" dirty="0"/>
              <a:t>Am I using study methods that are effective?</a:t>
            </a:r>
          </a:p>
          <a:p>
            <a:pPr marL="234950" indent="-123825">
              <a:buFont typeface="Arial" pitchFamily="34" charset="0"/>
              <a:buChar char="•"/>
            </a:pPr>
            <a:r>
              <a:rPr lang="en-US" sz="2200" dirty="0"/>
              <a:t>Do I understand the material enough to teach it to others?</a:t>
            </a:r>
          </a:p>
        </p:txBody>
      </p:sp>
      <p:sp>
        <p:nvSpPr>
          <p:cNvPr id="133" name="TextBox 132">
            <a:extLst>
              <a:ext uri="{FF2B5EF4-FFF2-40B4-BE49-F238E27FC236}">
                <a16:creationId xmlns:a16="http://schemas.microsoft.com/office/drawing/2014/main" id="{4D2CA6DE-BF5F-4FD2-A124-00A58B19DC9E}"/>
              </a:ext>
            </a:extLst>
          </p:cNvPr>
          <p:cNvSpPr txBox="1"/>
          <p:nvPr/>
        </p:nvSpPr>
        <p:spPr>
          <a:xfrm>
            <a:off x="2503714" y="914400"/>
            <a:ext cx="1348446" cy="461665"/>
          </a:xfrm>
          <a:prstGeom prst="rect">
            <a:avLst/>
          </a:prstGeom>
          <a:noFill/>
        </p:spPr>
        <p:txBody>
          <a:bodyPr wrap="none" rtlCol="0">
            <a:spAutoFit/>
          </a:bodyPr>
          <a:lstStyle/>
          <a:p>
            <a:r>
              <a:rPr lang="en-US" sz="2400" dirty="0">
                <a:solidFill>
                  <a:schemeClr val="bg1"/>
                </a:solidFill>
              </a:rPr>
              <a:t>Preview</a:t>
            </a:r>
          </a:p>
        </p:txBody>
      </p:sp>
      <p:cxnSp>
        <p:nvCxnSpPr>
          <p:cNvPr id="134" name="Straight Connector 133">
            <a:extLst>
              <a:ext uri="{FF2B5EF4-FFF2-40B4-BE49-F238E27FC236}">
                <a16:creationId xmlns:a16="http://schemas.microsoft.com/office/drawing/2014/main" id="{421F3BF6-8B55-4272-9282-9BC26D74CC9B}"/>
              </a:ext>
            </a:extLst>
          </p:cNvPr>
          <p:cNvCxnSpPr>
            <a:cxnSpLocks/>
          </p:cNvCxnSpPr>
          <p:nvPr/>
        </p:nvCxnSpPr>
        <p:spPr>
          <a:xfrm>
            <a:off x="-10886" y="0"/>
            <a:ext cx="12202886"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753FC55-39A4-4312-A4C4-536665D0682F}"/>
              </a:ext>
            </a:extLst>
          </p:cNvPr>
          <p:cNvCxnSpPr>
            <a:cxnSpLocks/>
          </p:cNvCxnSpPr>
          <p:nvPr/>
        </p:nvCxnSpPr>
        <p:spPr>
          <a:xfrm flipV="1">
            <a:off x="-10886" y="6358433"/>
            <a:ext cx="12202886" cy="319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36" name="Text Box 3">
            <a:extLst>
              <a:ext uri="{FF2B5EF4-FFF2-40B4-BE49-F238E27FC236}">
                <a16:creationId xmlns:a16="http://schemas.microsoft.com/office/drawing/2014/main" id="{45A8244C-EAF9-4E2A-934F-55C95EB90826}"/>
              </a:ext>
            </a:extLst>
          </p:cNvPr>
          <p:cNvSpPr txBox="1">
            <a:spLocks noChangeArrowheads="1"/>
          </p:cNvSpPr>
          <p:nvPr/>
        </p:nvSpPr>
        <p:spPr bwMode="auto">
          <a:xfrm>
            <a:off x="8930607"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oudy Old Style" pitchFamily="18" charset="0"/>
                <a:cs typeface="Arial" pitchFamily="34" charset="0"/>
              </a:rPr>
              <a:t>C</a:t>
            </a:r>
            <a:r>
              <a:rPr kumimoji="0" lang="en-US" sz="1600" b="0" i="0" u="none" strike="noStrike" cap="none" normalizeH="0" baseline="0" dirty="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a:ln>
                  <a:noFill/>
                </a:ln>
                <a:solidFill>
                  <a:srgbClr val="000000"/>
                </a:solidFill>
                <a:effectLst/>
                <a:latin typeface="Goudy Old Style" pitchFamily="18" charset="0"/>
                <a:cs typeface="Arial" pitchFamily="34" charset="0"/>
              </a:rPr>
              <a:t>A</a:t>
            </a:r>
            <a:r>
              <a:rPr kumimoji="0" lang="en-US" sz="1600" b="0" i="0" u="none" strike="noStrike" cap="none" normalizeH="0" baseline="0" dirty="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a:ln>
                  <a:noFill/>
                </a:ln>
                <a:solidFill>
                  <a:srgbClr val="000000"/>
                </a:solidFill>
                <a:effectLst/>
                <a:latin typeface="Goudy Old Style" pitchFamily="18" charset="0"/>
                <a:cs typeface="Arial" pitchFamily="34" charset="0"/>
              </a:rPr>
              <a:t>S</a:t>
            </a:r>
            <a:r>
              <a:rPr kumimoji="0" lang="en-US" sz="1600" b="0" i="0" u="none" strike="noStrike" cap="none" normalizeH="0" baseline="0" dirty="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7" name="Text Box 4">
            <a:extLst>
              <a:ext uri="{FF2B5EF4-FFF2-40B4-BE49-F238E27FC236}">
                <a16:creationId xmlns:a16="http://schemas.microsoft.com/office/drawing/2014/main" id="{C27F8813-7F13-4E93-B97E-D2FAF519FDC1}"/>
              </a:ext>
            </a:extLst>
          </p:cNvPr>
          <p:cNvSpPr txBox="1">
            <a:spLocks noChangeArrowheads="1"/>
          </p:cNvSpPr>
          <p:nvPr/>
        </p:nvSpPr>
        <p:spPr bwMode="auto">
          <a:xfrm>
            <a:off x="8207828"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8" name="TextBox 137">
            <a:extLst>
              <a:ext uri="{FF2B5EF4-FFF2-40B4-BE49-F238E27FC236}">
                <a16:creationId xmlns:a16="http://schemas.microsoft.com/office/drawing/2014/main" id="{C77C77A4-1D57-4151-9567-DFF314298436}"/>
              </a:ext>
            </a:extLst>
          </p:cNvPr>
          <p:cNvSpPr txBox="1"/>
          <p:nvPr/>
        </p:nvSpPr>
        <p:spPr>
          <a:xfrm>
            <a:off x="2656114" y="4267200"/>
            <a:ext cx="1093569" cy="461665"/>
          </a:xfrm>
          <a:prstGeom prst="rect">
            <a:avLst/>
          </a:prstGeom>
          <a:noFill/>
        </p:spPr>
        <p:txBody>
          <a:bodyPr wrap="none" rtlCol="0">
            <a:spAutoFit/>
          </a:bodyPr>
          <a:lstStyle/>
          <a:p>
            <a:r>
              <a:rPr lang="en-US" sz="2400" dirty="0">
                <a:solidFill>
                  <a:schemeClr val="bg1"/>
                </a:solidFill>
              </a:rPr>
              <a:t>Assess</a:t>
            </a:r>
          </a:p>
        </p:txBody>
      </p:sp>
      <p:sp>
        <p:nvSpPr>
          <p:cNvPr id="140" name="Rectangle 139">
            <a:extLst>
              <a:ext uri="{FF2B5EF4-FFF2-40B4-BE49-F238E27FC236}">
                <a16:creationId xmlns:a16="http://schemas.microsoft.com/office/drawing/2014/main" id="{F7B80C03-3A76-46E5-B793-ED023B028159}"/>
              </a:ext>
            </a:extLst>
          </p:cNvPr>
          <p:cNvSpPr/>
          <p:nvPr/>
        </p:nvSpPr>
        <p:spPr>
          <a:xfrm>
            <a:off x="4279900" y="3415922"/>
            <a:ext cx="7912100" cy="1107996"/>
          </a:xfrm>
          <a:prstGeom prst="rect">
            <a:avLst/>
          </a:prstGeom>
        </p:spPr>
        <p:txBody>
          <a:bodyPr wrap="square">
            <a:spAutoFit/>
          </a:bodyPr>
          <a:lstStyle/>
          <a:p>
            <a:r>
              <a:rPr lang="en-US" sz="2200" b="1" i="1" u="sng" dirty="0"/>
              <a:t>Study </a:t>
            </a:r>
            <a:r>
              <a:rPr lang="en-US" sz="2200" dirty="0"/>
              <a:t>– Repetition is the key.  Ask ‘why’, ‘how’, ‘what if’. Use Intense Study Sessions* - 3-5 short study sessions/day. Weekend Review – Read notes/material from the week.</a:t>
            </a:r>
          </a:p>
        </p:txBody>
      </p:sp>
      <p:pic>
        <p:nvPicPr>
          <p:cNvPr id="141" name="Picture 2">
            <a:extLst>
              <a:ext uri="{FF2B5EF4-FFF2-40B4-BE49-F238E27FC236}">
                <a16:creationId xmlns:a16="http://schemas.microsoft.com/office/drawing/2014/main" id="{7DF31C80-2391-4876-AD1F-67BC9FC12A1B}"/>
              </a:ext>
            </a:extLst>
          </p:cNvPr>
          <p:cNvPicPr>
            <a:picLocks noChangeAspect="1" noChangeArrowheads="1"/>
          </p:cNvPicPr>
          <p:nvPr/>
        </p:nvPicPr>
        <p:blipFill>
          <a:blip r:embed="rId7" cstate="print"/>
          <a:srcRect/>
          <a:stretch>
            <a:fillRect/>
          </a:stretch>
        </p:blipFill>
        <p:spPr bwMode="auto">
          <a:xfrm>
            <a:off x="437350" y="6469424"/>
            <a:ext cx="1008529" cy="180758"/>
          </a:xfrm>
          <a:prstGeom prst="rect">
            <a:avLst/>
          </a:prstGeom>
          <a:noFill/>
          <a:ln w="9525" algn="in">
            <a:noFill/>
            <a:miter lim="800000"/>
            <a:headEnd/>
            <a:tailEnd/>
          </a:ln>
          <a:effectLst/>
        </p:spPr>
      </p:pic>
    </p:spTree>
    <p:extLst>
      <p:ext uri="{BB962C8B-B14F-4D97-AF65-F5344CB8AC3E}">
        <p14:creationId xmlns:p14="http://schemas.microsoft.com/office/powerpoint/2010/main" val="4231811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4" name="Group 26">
            <a:extLst>
              <a:ext uri="{FF2B5EF4-FFF2-40B4-BE49-F238E27FC236}">
                <a16:creationId xmlns:a16="http://schemas.microsoft.com/office/drawing/2014/main" id="{3A42B0AB-0078-49CF-B1C1-1C88FFDF5987}"/>
              </a:ext>
            </a:extLst>
          </p:cNvPr>
          <p:cNvGrpSpPr/>
          <p:nvPr/>
        </p:nvGrpSpPr>
        <p:grpSpPr>
          <a:xfrm>
            <a:off x="1208314" y="1066800"/>
            <a:ext cx="3962400" cy="3823094"/>
            <a:chOff x="144629" y="419114"/>
            <a:chExt cx="4351170" cy="4495755"/>
          </a:xfrm>
          <a:solidFill>
            <a:schemeClr val="accent4">
              <a:lumMod val="75000"/>
            </a:schemeClr>
          </a:solidFill>
          <a:scene3d>
            <a:camera prst="orthographicFront"/>
            <a:lightRig rig="flat" dir="t"/>
          </a:scene3d>
        </p:grpSpPr>
        <p:sp>
          <p:nvSpPr>
            <p:cNvPr id="115" name="Oval 114">
              <a:extLst>
                <a:ext uri="{FF2B5EF4-FFF2-40B4-BE49-F238E27FC236}">
                  <a16:creationId xmlns:a16="http://schemas.microsoft.com/office/drawing/2014/main" id="{7494856D-5180-4B1E-BCDE-BAD302BE6868}"/>
                </a:ext>
              </a:extLst>
            </p:cNvPr>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16" name="Oval 4">
              <a:extLst>
                <a:ext uri="{FF2B5EF4-FFF2-40B4-BE49-F238E27FC236}">
                  <a16:creationId xmlns:a16="http://schemas.microsoft.com/office/drawing/2014/main" id="{9D8B0EE2-135B-40DE-9AC4-50DC5A749B0B}"/>
                </a:ext>
              </a:extLst>
            </p:cNvPr>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4</a:t>
              </a:r>
              <a:br>
                <a:rPr lang="en-US" sz="2000" kern="1200" dirty="0"/>
              </a:br>
              <a:r>
                <a:rPr lang="en-US" sz="2000" kern="1200" dirty="0">
                  <a:solidFill>
                    <a:schemeClr val="bg1"/>
                  </a:solidFill>
                </a:rPr>
                <a:t>Reflect</a:t>
              </a:r>
            </a:p>
          </p:txBody>
        </p:sp>
      </p:grpSp>
      <p:graphicFrame>
        <p:nvGraphicFramePr>
          <p:cNvPr id="117" name="Diagram 116">
            <a:extLst>
              <a:ext uri="{FF2B5EF4-FFF2-40B4-BE49-F238E27FC236}">
                <a16:creationId xmlns:a16="http://schemas.microsoft.com/office/drawing/2014/main" id="{CE662AC0-511E-4939-A18B-E512F2B66F28}"/>
              </a:ext>
            </a:extLst>
          </p:cNvPr>
          <p:cNvGraphicFramePr/>
          <p:nvPr>
            <p:extLst>
              <p:ext uri="{D42A27DB-BD31-4B8C-83A1-F6EECF244321}">
                <p14:modId xmlns:p14="http://schemas.microsoft.com/office/powerpoint/2010/main" val="2528917536"/>
              </p:ext>
            </p:extLst>
          </p:nvPr>
        </p:nvGraphicFramePr>
        <p:xfrm>
          <a:off x="472880" y="418107"/>
          <a:ext cx="5289176" cy="384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9" name="TextBox 118">
            <a:extLst>
              <a:ext uri="{FF2B5EF4-FFF2-40B4-BE49-F238E27FC236}">
                <a16:creationId xmlns:a16="http://schemas.microsoft.com/office/drawing/2014/main" id="{9FAFD7F4-A431-4DFA-9467-BB4FE6BE9770}"/>
              </a:ext>
            </a:extLst>
          </p:cNvPr>
          <p:cNvSpPr txBox="1"/>
          <p:nvPr/>
        </p:nvSpPr>
        <p:spPr>
          <a:xfrm>
            <a:off x="-10886" y="0"/>
            <a:ext cx="12202886" cy="769441"/>
          </a:xfrm>
          <a:prstGeom prst="rect">
            <a:avLst/>
          </a:prstGeom>
          <a:solidFill>
            <a:srgbClr val="666666"/>
          </a:solidFill>
        </p:spPr>
        <p:txBody>
          <a:bodyPr wrap="square" tIns="182880" rIns="457200" bIns="91440" rtlCol="0">
            <a:spAutoFit/>
          </a:bodyPr>
          <a:lstStyle/>
          <a:p>
            <a:r>
              <a:rPr lang="en-US" sz="3200" b="1" dirty="0">
                <a:solidFill>
                  <a:schemeClr val="bg1"/>
                </a:solidFill>
                <a:latin typeface="Goudy Old Style" pitchFamily="18" charset="0"/>
              </a:rPr>
              <a:t>The Study Cycle  </a:t>
            </a:r>
          </a:p>
        </p:txBody>
      </p:sp>
      <p:sp>
        <p:nvSpPr>
          <p:cNvPr id="122" name="TextBox 121">
            <a:extLst>
              <a:ext uri="{FF2B5EF4-FFF2-40B4-BE49-F238E27FC236}">
                <a16:creationId xmlns:a16="http://schemas.microsoft.com/office/drawing/2014/main" id="{949DEA4D-5A11-4F13-AFE0-0BDFB068C36A}"/>
              </a:ext>
            </a:extLst>
          </p:cNvPr>
          <p:cNvSpPr txBox="1"/>
          <p:nvPr/>
        </p:nvSpPr>
        <p:spPr>
          <a:xfrm>
            <a:off x="2656114" y="1828800"/>
            <a:ext cx="1220206" cy="461665"/>
          </a:xfrm>
          <a:prstGeom prst="rect">
            <a:avLst/>
          </a:prstGeom>
          <a:noFill/>
        </p:spPr>
        <p:txBody>
          <a:bodyPr wrap="none" rtlCol="0">
            <a:spAutoFit/>
          </a:bodyPr>
          <a:lstStyle/>
          <a:p>
            <a:r>
              <a:rPr lang="en-US" sz="2400" dirty="0">
                <a:solidFill>
                  <a:schemeClr val="bg1"/>
                </a:solidFill>
              </a:rPr>
              <a:t>Attend</a:t>
            </a:r>
          </a:p>
        </p:txBody>
      </p:sp>
      <p:sp>
        <p:nvSpPr>
          <p:cNvPr id="123" name="TextBox 122">
            <a:extLst>
              <a:ext uri="{FF2B5EF4-FFF2-40B4-BE49-F238E27FC236}">
                <a16:creationId xmlns:a16="http://schemas.microsoft.com/office/drawing/2014/main" id="{FDEC0B1A-ADD4-4B05-BBC6-4AF203D33149}"/>
              </a:ext>
            </a:extLst>
          </p:cNvPr>
          <p:cNvSpPr txBox="1"/>
          <p:nvPr/>
        </p:nvSpPr>
        <p:spPr>
          <a:xfrm>
            <a:off x="2604883" y="2756062"/>
            <a:ext cx="1260281" cy="461665"/>
          </a:xfrm>
          <a:prstGeom prst="rect">
            <a:avLst/>
          </a:prstGeom>
          <a:noFill/>
        </p:spPr>
        <p:txBody>
          <a:bodyPr wrap="none" rtlCol="0">
            <a:spAutoFit/>
          </a:bodyPr>
          <a:lstStyle/>
          <a:p>
            <a:r>
              <a:rPr lang="en-US" sz="2400" dirty="0">
                <a:solidFill>
                  <a:schemeClr val="bg1"/>
                </a:solidFill>
              </a:rPr>
              <a:t>Review</a:t>
            </a:r>
          </a:p>
        </p:txBody>
      </p:sp>
      <p:sp>
        <p:nvSpPr>
          <p:cNvPr id="124" name="TextBox 123">
            <a:extLst>
              <a:ext uri="{FF2B5EF4-FFF2-40B4-BE49-F238E27FC236}">
                <a16:creationId xmlns:a16="http://schemas.microsoft.com/office/drawing/2014/main" id="{F4E022B7-F669-492A-AF98-1B6A3D7F9555}"/>
              </a:ext>
            </a:extLst>
          </p:cNvPr>
          <p:cNvSpPr txBox="1"/>
          <p:nvPr/>
        </p:nvSpPr>
        <p:spPr>
          <a:xfrm>
            <a:off x="2732314" y="3505200"/>
            <a:ext cx="1007007" cy="461665"/>
          </a:xfrm>
          <a:prstGeom prst="rect">
            <a:avLst/>
          </a:prstGeom>
          <a:noFill/>
        </p:spPr>
        <p:txBody>
          <a:bodyPr wrap="none" rtlCol="0">
            <a:spAutoFit/>
          </a:bodyPr>
          <a:lstStyle/>
          <a:p>
            <a:r>
              <a:rPr lang="en-US" sz="2400" dirty="0">
                <a:solidFill>
                  <a:schemeClr val="bg1"/>
                </a:solidFill>
              </a:rPr>
              <a:t>Study</a:t>
            </a:r>
          </a:p>
        </p:txBody>
      </p:sp>
      <p:sp>
        <p:nvSpPr>
          <p:cNvPr id="139" name="Rounded Rectangle 42">
            <a:extLst>
              <a:ext uri="{FF2B5EF4-FFF2-40B4-BE49-F238E27FC236}">
                <a16:creationId xmlns:a16="http://schemas.microsoft.com/office/drawing/2014/main" id="{B430694A-75D2-4095-9294-7EEEE894C316}"/>
              </a:ext>
            </a:extLst>
          </p:cNvPr>
          <p:cNvSpPr/>
          <p:nvPr/>
        </p:nvSpPr>
        <p:spPr>
          <a:xfrm>
            <a:off x="4038514" y="265720"/>
            <a:ext cx="7584783" cy="1649141"/>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0" name="Rectangle 1">
            <a:extLst>
              <a:ext uri="{FF2B5EF4-FFF2-40B4-BE49-F238E27FC236}">
                <a16:creationId xmlns:a16="http://schemas.microsoft.com/office/drawing/2014/main" id="{7FD286AC-9AA0-4847-AB70-26301DC7A335}"/>
              </a:ext>
            </a:extLst>
          </p:cNvPr>
          <p:cNvSpPr>
            <a:spLocks noChangeArrowheads="1"/>
          </p:cNvSpPr>
          <p:nvPr/>
        </p:nvSpPr>
        <p:spPr bwMode="auto">
          <a:xfrm>
            <a:off x="3999603" y="268257"/>
            <a:ext cx="8004465"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2800" b="1" i="1" u="sng" strike="noStrike" cap="none" normalizeH="0" baseline="0" dirty="0">
                <a:ln>
                  <a:noFill/>
                </a:ln>
                <a:solidFill>
                  <a:schemeClr val="tx1"/>
                </a:solidFill>
                <a:effectLst/>
                <a:ea typeface="Calibri" pitchFamily="34" charset="0"/>
                <a:cs typeface="Times New Roman" pitchFamily="18" charset="0"/>
              </a:rPr>
              <a:t>Preview</a:t>
            </a:r>
            <a:r>
              <a:rPr kumimoji="0" lang="en-US" sz="2800" b="1" i="0" u="sng" strike="noStrike" cap="none" normalizeH="0" baseline="0" dirty="0">
                <a:ln>
                  <a:noFill/>
                </a:ln>
                <a:solidFill>
                  <a:schemeClr val="tx1"/>
                </a:solidFill>
                <a:effectLst/>
                <a:ea typeface="Calibri" pitchFamily="34" charset="0"/>
                <a:cs typeface="Times New Roman" pitchFamily="18" charset="0"/>
              </a:rPr>
              <a:t> before</a:t>
            </a:r>
            <a:r>
              <a:rPr kumimoji="0" lang="en-US" sz="2800" b="1" i="0" u="sng" strike="noStrike" cap="none" normalizeH="0" dirty="0">
                <a:ln>
                  <a:noFill/>
                </a:ln>
                <a:solidFill>
                  <a:schemeClr val="tx1"/>
                </a:solidFill>
                <a:effectLst/>
                <a:ea typeface="Calibri" pitchFamily="34" charset="0"/>
                <a:cs typeface="Times New Roman" pitchFamily="18" charset="0"/>
              </a:rPr>
              <a:t> </a:t>
            </a:r>
            <a:r>
              <a:rPr kumimoji="0" lang="en-US" sz="2800" b="1" i="0" u="sng" strike="noStrike" cap="none" normalizeH="0" baseline="0" dirty="0">
                <a:ln>
                  <a:noFill/>
                </a:ln>
                <a:solidFill>
                  <a:schemeClr val="tx1"/>
                </a:solidFill>
                <a:effectLst/>
                <a:ea typeface="Calibri" pitchFamily="34" charset="0"/>
                <a:cs typeface="Times New Roman" pitchFamily="18" charset="0"/>
              </a:rPr>
              <a:t>class</a:t>
            </a:r>
            <a:r>
              <a:rPr kumimoji="0" lang="en-US" sz="2800" b="1" i="0" strike="noStrike" cap="none" normalizeH="0" baseline="0" dirty="0">
                <a:ln>
                  <a:noFill/>
                </a:ln>
                <a:solidFill>
                  <a:schemeClr val="tx1"/>
                </a:solidFill>
                <a:effectLst/>
                <a:ea typeface="Calibri" pitchFamily="34" charset="0"/>
                <a:cs typeface="Times New Roman" pitchFamily="18" charset="0"/>
              </a:rPr>
              <a:t> </a:t>
            </a:r>
            <a:r>
              <a:rPr lang="en-US" sz="2800" dirty="0"/>
              <a:t>–</a:t>
            </a:r>
            <a:r>
              <a:rPr lang="en-US" sz="2800" dirty="0">
                <a:ea typeface="Calibri" pitchFamily="34" charset="0"/>
                <a:cs typeface="Times New Roman" pitchFamily="18" charset="0"/>
              </a:rPr>
              <a:t> S</a:t>
            </a:r>
            <a:r>
              <a:rPr kumimoji="0" lang="en-US" sz="2800" b="0" i="0" u="none" strike="noStrike" cap="none" normalizeH="0" dirty="0">
                <a:ln>
                  <a:noFill/>
                </a:ln>
                <a:solidFill>
                  <a:schemeClr val="tx1"/>
                </a:solidFill>
                <a:effectLst/>
                <a:ea typeface="Calibri" pitchFamily="34" charset="0"/>
                <a:cs typeface="Times New Roman" pitchFamily="18" charset="0"/>
              </a:rPr>
              <a:t>kim </a:t>
            </a:r>
            <a:r>
              <a:rPr kumimoji="0" lang="en-US" sz="2800" b="0" i="0" u="none" strike="noStrike" cap="none" normalizeH="0" baseline="0" dirty="0">
                <a:ln>
                  <a:noFill/>
                </a:ln>
                <a:solidFill>
                  <a:schemeClr val="tx1"/>
                </a:solidFill>
                <a:effectLst/>
                <a:ea typeface="Calibri" pitchFamily="34" charset="0"/>
                <a:cs typeface="Times New Roman" pitchFamily="18" charset="0"/>
              </a:rPr>
              <a:t>the chapter, </a:t>
            </a:r>
            <a:r>
              <a:rPr lang="en-US" sz="2800" dirty="0"/>
              <a:t>note headings, boldface words, </a:t>
            </a:r>
            <a:r>
              <a:rPr lang="en-US" sz="2800" dirty="0">
                <a:ea typeface="Calibri" pitchFamily="34" charset="0"/>
                <a:cs typeface="Times New Roman" pitchFamily="18" charset="0"/>
              </a:rPr>
              <a:t>review summaries, chapter objectives. Questions?</a:t>
            </a:r>
            <a:endParaRPr kumimoji="0" lang="en-US" sz="2800" b="0" i="0" u="none" strike="noStrike" cap="none" normalizeH="0" baseline="0" dirty="0">
              <a:ln>
                <a:noFill/>
              </a:ln>
              <a:solidFill>
                <a:schemeClr val="tx1"/>
              </a:solidFill>
              <a:effectLst/>
              <a:cs typeface="Arial" pitchFamily="34" charset="0"/>
            </a:endParaRPr>
          </a:p>
        </p:txBody>
      </p:sp>
      <p:sp>
        <p:nvSpPr>
          <p:cNvPr id="133" name="TextBox 132">
            <a:extLst>
              <a:ext uri="{FF2B5EF4-FFF2-40B4-BE49-F238E27FC236}">
                <a16:creationId xmlns:a16="http://schemas.microsoft.com/office/drawing/2014/main" id="{4D2CA6DE-BF5F-4FD2-A124-00A58B19DC9E}"/>
              </a:ext>
            </a:extLst>
          </p:cNvPr>
          <p:cNvSpPr txBox="1"/>
          <p:nvPr/>
        </p:nvSpPr>
        <p:spPr>
          <a:xfrm>
            <a:off x="2503714" y="914400"/>
            <a:ext cx="1348446" cy="461665"/>
          </a:xfrm>
          <a:prstGeom prst="rect">
            <a:avLst/>
          </a:prstGeom>
          <a:noFill/>
        </p:spPr>
        <p:txBody>
          <a:bodyPr wrap="none" rtlCol="0">
            <a:spAutoFit/>
          </a:bodyPr>
          <a:lstStyle/>
          <a:p>
            <a:r>
              <a:rPr lang="en-US" sz="2400" dirty="0">
                <a:solidFill>
                  <a:schemeClr val="bg1"/>
                </a:solidFill>
              </a:rPr>
              <a:t>Preview</a:t>
            </a:r>
          </a:p>
        </p:txBody>
      </p:sp>
      <p:cxnSp>
        <p:nvCxnSpPr>
          <p:cNvPr id="134" name="Straight Connector 133">
            <a:extLst>
              <a:ext uri="{FF2B5EF4-FFF2-40B4-BE49-F238E27FC236}">
                <a16:creationId xmlns:a16="http://schemas.microsoft.com/office/drawing/2014/main" id="{421F3BF6-8B55-4272-9282-9BC26D74CC9B}"/>
              </a:ext>
            </a:extLst>
          </p:cNvPr>
          <p:cNvCxnSpPr>
            <a:cxnSpLocks/>
          </p:cNvCxnSpPr>
          <p:nvPr/>
        </p:nvCxnSpPr>
        <p:spPr>
          <a:xfrm>
            <a:off x="-10886" y="0"/>
            <a:ext cx="12202886"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753FC55-39A4-4312-A4C4-536665D0682F}"/>
              </a:ext>
            </a:extLst>
          </p:cNvPr>
          <p:cNvCxnSpPr>
            <a:cxnSpLocks/>
          </p:cNvCxnSpPr>
          <p:nvPr/>
        </p:nvCxnSpPr>
        <p:spPr>
          <a:xfrm flipV="1">
            <a:off x="-10886" y="6358433"/>
            <a:ext cx="12202886" cy="319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36" name="Text Box 3">
            <a:extLst>
              <a:ext uri="{FF2B5EF4-FFF2-40B4-BE49-F238E27FC236}">
                <a16:creationId xmlns:a16="http://schemas.microsoft.com/office/drawing/2014/main" id="{45A8244C-EAF9-4E2A-934F-55C95EB90826}"/>
              </a:ext>
            </a:extLst>
          </p:cNvPr>
          <p:cNvSpPr txBox="1">
            <a:spLocks noChangeArrowheads="1"/>
          </p:cNvSpPr>
          <p:nvPr/>
        </p:nvSpPr>
        <p:spPr bwMode="auto">
          <a:xfrm>
            <a:off x="8930607"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oudy Old Style" pitchFamily="18" charset="0"/>
                <a:cs typeface="Arial" pitchFamily="34" charset="0"/>
              </a:rPr>
              <a:t>C</a:t>
            </a:r>
            <a:r>
              <a:rPr kumimoji="0" lang="en-US" sz="1600" b="0" i="0" u="none" strike="noStrike" cap="none" normalizeH="0" baseline="0" dirty="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a:ln>
                  <a:noFill/>
                </a:ln>
                <a:solidFill>
                  <a:srgbClr val="000000"/>
                </a:solidFill>
                <a:effectLst/>
                <a:latin typeface="Goudy Old Style" pitchFamily="18" charset="0"/>
                <a:cs typeface="Arial" pitchFamily="34" charset="0"/>
              </a:rPr>
              <a:t>A</a:t>
            </a:r>
            <a:r>
              <a:rPr kumimoji="0" lang="en-US" sz="1600" b="0" i="0" u="none" strike="noStrike" cap="none" normalizeH="0" baseline="0" dirty="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a:ln>
                  <a:noFill/>
                </a:ln>
                <a:solidFill>
                  <a:srgbClr val="000000"/>
                </a:solidFill>
                <a:effectLst/>
                <a:latin typeface="Goudy Old Style" pitchFamily="18" charset="0"/>
                <a:cs typeface="Arial" pitchFamily="34" charset="0"/>
              </a:rPr>
              <a:t>S</a:t>
            </a:r>
            <a:r>
              <a:rPr kumimoji="0" lang="en-US" sz="1600" b="0" i="0" u="none" strike="noStrike" cap="none" normalizeH="0" baseline="0" dirty="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7" name="Text Box 4">
            <a:extLst>
              <a:ext uri="{FF2B5EF4-FFF2-40B4-BE49-F238E27FC236}">
                <a16:creationId xmlns:a16="http://schemas.microsoft.com/office/drawing/2014/main" id="{C27F8813-7F13-4E93-B97E-D2FAF519FDC1}"/>
              </a:ext>
            </a:extLst>
          </p:cNvPr>
          <p:cNvSpPr txBox="1">
            <a:spLocks noChangeArrowheads="1"/>
          </p:cNvSpPr>
          <p:nvPr/>
        </p:nvSpPr>
        <p:spPr bwMode="auto">
          <a:xfrm>
            <a:off x="8207828"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8" name="TextBox 137">
            <a:extLst>
              <a:ext uri="{FF2B5EF4-FFF2-40B4-BE49-F238E27FC236}">
                <a16:creationId xmlns:a16="http://schemas.microsoft.com/office/drawing/2014/main" id="{C77C77A4-1D57-4151-9567-DFF314298436}"/>
              </a:ext>
            </a:extLst>
          </p:cNvPr>
          <p:cNvSpPr txBox="1"/>
          <p:nvPr/>
        </p:nvSpPr>
        <p:spPr>
          <a:xfrm>
            <a:off x="2656114" y="4267200"/>
            <a:ext cx="1093569" cy="461665"/>
          </a:xfrm>
          <a:prstGeom prst="rect">
            <a:avLst/>
          </a:prstGeom>
          <a:noFill/>
        </p:spPr>
        <p:txBody>
          <a:bodyPr wrap="none" rtlCol="0">
            <a:spAutoFit/>
          </a:bodyPr>
          <a:lstStyle/>
          <a:p>
            <a:r>
              <a:rPr lang="en-US" sz="2400" dirty="0">
                <a:solidFill>
                  <a:schemeClr val="bg1"/>
                </a:solidFill>
              </a:rPr>
              <a:t>Assess</a:t>
            </a:r>
          </a:p>
        </p:txBody>
      </p:sp>
      <p:pic>
        <p:nvPicPr>
          <p:cNvPr id="141" name="Picture 2">
            <a:extLst>
              <a:ext uri="{FF2B5EF4-FFF2-40B4-BE49-F238E27FC236}">
                <a16:creationId xmlns:a16="http://schemas.microsoft.com/office/drawing/2014/main" id="{7DF31C80-2391-4876-AD1F-67BC9FC12A1B}"/>
              </a:ext>
            </a:extLst>
          </p:cNvPr>
          <p:cNvPicPr>
            <a:picLocks noChangeAspect="1" noChangeArrowheads="1"/>
          </p:cNvPicPr>
          <p:nvPr/>
        </p:nvPicPr>
        <p:blipFill>
          <a:blip r:embed="rId7" cstate="print"/>
          <a:srcRect/>
          <a:stretch>
            <a:fillRect/>
          </a:stretch>
        </p:blipFill>
        <p:spPr bwMode="auto">
          <a:xfrm>
            <a:off x="437350" y="6469424"/>
            <a:ext cx="1008529" cy="180758"/>
          </a:xfrm>
          <a:prstGeom prst="rect">
            <a:avLst/>
          </a:prstGeom>
          <a:noFill/>
          <a:ln w="9525" algn="in">
            <a:noFill/>
            <a:miter lim="800000"/>
            <a:headEnd/>
            <a:tailEnd/>
          </a:ln>
          <a:effectLst/>
        </p:spPr>
      </p:pic>
    </p:spTree>
    <p:extLst>
      <p:ext uri="{BB962C8B-B14F-4D97-AF65-F5344CB8AC3E}">
        <p14:creationId xmlns:p14="http://schemas.microsoft.com/office/powerpoint/2010/main" val="401567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CF9A-E118-49FA-A07F-213BEA8E076A}"/>
              </a:ext>
            </a:extLst>
          </p:cNvPr>
          <p:cNvSpPr>
            <a:spLocks noGrp="1"/>
          </p:cNvSpPr>
          <p:nvPr>
            <p:ph type="title"/>
          </p:nvPr>
        </p:nvSpPr>
        <p:spPr>
          <a:xfrm>
            <a:off x="3302000" y="281773"/>
            <a:ext cx="8610600" cy="1293028"/>
          </a:xfrm>
        </p:spPr>
        <p:txBody>
          <a:bodyPr>
            <a:normAutofit fontScale="90000"/>
          </a:bodyPr>
          <a:lstStyle/>
          <a:p>
            <a:r>
              <a:rPr lang="en-US" sz="6000" dirty="0"/>
              <a:t>Time management</a:t>
            </a:r>
            <a:br>
              <a:rPr lang="en-US" sz="6000" dirty="0"/>
            </a:br>
            <a:endParaRPr lang="en-US" dirty="0"/>
          </a:p>
        </p:txBody>
      </p:sp>
      <p:sp>
        <p:nvSpPr>
          <p:cNvPr id="3" name="Content Placeholder 2">
            <a:extLst>
              <a:ext uri="{FF2B5EF4-FFF2-40B4-BE49-F238E27FC236}">
                <a16:creationId xmlns:a16="http://schemas.microsoft.com/office/drawing/2014/main" id="{0E187968-FD98-432B-9B1B-3E8D574FD216}"/>
              </a:ext>
            </a:extLst>
          </p:cNvPr>
          <p:cNvSpPr>
            <a:spLocks noGrp="1"/>
          </p:cNvSpPr>
          <p:nvPr>
            <p:ph idx="1"/>
          </p:nvPr>
        </p:nvSpPr>
        <p:spPr>
          <a:xfrm>
            <a:off x="387275" y="1265069"/>
            <a:ext cx="11413864" cy="1306010"/>
          </a:xfrm>
        </p:spPr>
        <p:txBody>
          <a:bodyPr>
            <a:normAutofit/>
          </a:bodyPr>
          <a:lstStyle/>
          <a:p>
            <a:pPr lvl="1">
              <a:spcBef>
                <a:spcPts val="1800"/>
              </a:spcBef>
            </a:pPr>
            <a:r>
              <a:rPr lang="en-US" sz="3200" dirty="0"/>
              <a:t>Do you belong to sports teams? Other clubs?</a:t>
            </a:r>
          </a:p>
          <a:p>
            <a:pPr lvl="1">
              <a:spcBef>
                <a:spcPts val="1800"/>
              </a:spcBef>
            </a:pPr>
            <a:r>
              <a:rPr lang="en-US" sz="3200" dirty="0"/>
              <a:t>Do you have a significant other? </a:t>
            </a:r>
          </a:p>
          <a:p>
            <a:pPr lvl="2">
              <a:spcBef>
                <a:spcPts val="1800"/>
              </a:spcBef>
            </a:pPr>
            <a:endParaRPr lang="en-US" sz="2800" dirty="0"/>
          </a:p>
          <a:p>
            <a:pPr marL="0" indent="0">
              <a:spcBef>
                <a:spcPts val="1800"/>
              </a:spcBef>
              <a:buNone/>
            </a:pPr>
            <a:endParaRPr lang="en-US" sz="3200" dirty="0"/>
          </a:p>
        </p:txBody>
      </p:sp>
      <p:sp>
        <p:nvSpPr>
          <p:cNvPr id="4" name="Content Placeholder 2">
            <a:extLst>
              <a:ext uri="{FF2B5EF4-FFF2-40B4-BE49-F238E27FC236}">
                <a16:creationId xmlns:a16="http://schemas.microsoft.com/office/drawing/2014/main" id="{8AB429E9-5E0A-491A-A730-DD104A6BC02E}"/>
              </a:ext>
            </a:extLst>
          </p:cNvPr>
          <p:cNvSpPr txBox="1">
            <a:spLocks/>
          </p:cNvSpPr>
          <p:nvPr/>
        </p:nvSpPr>
        <p:spPr>
          <a:xfrm>
            <a:off x="387275" y="3377902"/>
            <a:ext cx="11413864" cy="1645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spcBef>
                <a:spcPts val="1800"/>
              </a:spcBef>
            </a:pPr>
            <a:r>
              <a:rPr lang="en-US" sz="3200" dirty="0"/>
              <a:t>How many hours of sleep do you need per night?</a:t>
            </a:r>
          </a:p>
          <a:p>
            <a:pPr lvl="1">
              <a:spcBef>
                <a:spcPts val="1800"/>
              </a:spcBef>
            </a:pPr>
            <a:r>
              <a:rPr lang="en-US" sz="3200" dirty="0"/>
              <a:t>Figure on 2-3 hours per day of eating and meal preparation.</a:t>
            </a:r>
          </a:p>
          <a:p>
            <a:pPr lvl="2">
              <a:spcBef>
                <a:spcPts val="1800"/>
              </a:spcBef>
            </a:pPr>
            <a:endParaRPr lang="en-US" sz="2800" dirty="0"/>
          </a:p>
          <a:p>
            <a:pPr marL="0" indent="0">
              <a:spcBef>
                <a:spcPts val="1800"/>
              </a:spcBef>
              <a:buFont typeface="Arial" panose="020B0604020202020204" pitchFamily="34" charset="0"/>
              <a:buNone/>
            </a:pPr>
            <a:endParaRPr lang="en-US" sz="3200" dirty="0"/>
          </a:p>
        </p:txBody>
      </p:sp>
      <p:sp>
        <p:nvSpPr>
          <p:cNvPr id="5" name="Content Placeholder 2">
            <a:extLst>
              <a:ext uri="{FF2B5EF4-FFF2-40B4-BE49-F238E27FC236}">
                <a16:creationId xmlns:a16="http://schemas.microsoft.com/office/drawing/2014/main" id="{D6E083F3-5665-49B3-A6DC-D963C8B4D5C2}"/>
              </a:ext>
            </a:extLst>
          </p:cNvPr>
          <p:cNvSpPr txBox="1">
            <a:spLocks/>
          </p:cNvSpPr>
          <p:nvPr/>
        </p:nvSpPr>
        <p:spPr>
          <a:xfrm>
            <a:off x="387275" y="5357308"/>
            <a:ext cx="11413864" cy="710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457200" lvl="1" indent="0" algn="ctr">
              <a:spcBef>
                <a:spcPts val="1800"/>
              </a:spcBef>
              <a:buFont typeface="Arial" panose="020B0604020202020204" pitchFamily="34" charset="0"/>
              <a:buNone/>
            </a:pPr>
            <a:r>
              <a:rPr lang="en-US" sz="3600" dirty="0"/>
              <a:t>How many hours does it add up to?</a:t>
            </a:r>
          </a:p>
          <a:p>
            <a:pPr lvl="1">
              <a:spcBef>
                <a:spcPts val="1800"/>
              </a:spcBef>
            </a:pPr>
            <a:endParaRPr lang="en-US" sz="3200" dirty="0"/>
          </a:p>
          <a:p>
            <a:pPr lvl="2">
              <a:spcBef>
                <a:spcPts val="1800"/>
              </a:spcBef>
            </a:pPr>
            <a:endParaRPr lang="en-US" sz="2800" dirty="0"/>
          </a:p>
          <a:p>
            <a:pPr marL="0" indent="0">
              <a:spcBef>
                <a:spcPts val="1800"/>
              </a:spcBef>
              <a:buFont typeface="Arial" panose="020B0604020202020204" pitchFamily="34" charset="0"/>
              <a:buNone/>
            </a:pPr>
            <a:endParaRPr lang="en-US" sz="3200" dirty="0"/>
          </a:p>
        </p:txBody>
      </p:sp>
      <p:sp>
        <p:nvSpPr>
          <p:cNvPr id="6" name="Content Placeholder 2">
            <a:extLst>
              <a:ext uri="{FF2B5EF4-FFF2-40B4-BE49-F238E27FC236}">
                <a16:creationId xmlns:a16="http://schemas.microsoft.com/office/drawing/2014/main" id="{22D76B2A-9DA2-4794-A4DA-E2B6D7AF18C6}"/>
              </a:ext>
            </a:extLst>
          </p:cNvPr>
          <p:cNvSpPr txBox="1">
            <a:spLocks/>
          </p:cNvSpPr>
          <p:nvPr/>
        </p:nvSpPr>
        <p:spPr>
          <a:xfrm>
            <a:off x="387275" y="2571079"/>
            <a:ext cx="11413864" cy="666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2">
              <a:spcBef>
                <a:spcPts val="1800"/>
              </a:spcBef>
            </a:pPr>
            <a:r>
              <a:rPr lang="en-US" sz="2800" dirty="0"/>
              <a:t>Do you want to keep them?</a:t>
            </a:r>
          </a:p>
          <a:p>
            <a:pPr lvl="1">
              <a:spcBef>
                <a:spcPts val="1800"/>
              </a:spcBef>
            </a:pPr>
            <a:endParaRPr lang="en-US" sz="3200" dirty="0"/>
          </a:p>
          <a:p>
            <a:pPr lvl="2">
              <a:spcBef>
                <a:spcPts val="1800"/>
              </a:spcBef>
            </a:pPr>
            <a:endParaRPr lang="en-US" sz="2800" dirty="0"/>
          </a:p>
          <a:p>
            <a:pPr marL="0" indent="0">
              <a:spcBef>
                <a:spcPts val="1800"/>
              </a:spcBef>
              <a:buFont typeface="Arial" panose="020B0604020202020204" pitchFamily="34" charset="0"/>
              <a:buNone/>
            </a:pPr>
            <a:endParaRPr lang="en-US" sz="3200" dirty="0"/>
          </a:p>
        </p:txBody>
      </p:sp>
    </p:spTree>
    <p:extLst>
      <p:ext uri="{BB962C8B-B14F-4D97-AF65-F5344CB8AC3E}">
        <p14:creationId xmlns:p14="http://schemas.microsoft.com/office/powerpoint/2010/main" val="32407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1" presetClass="exit"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hidden"/>
                                      </p:to>
                                    </p:set>
                                  </p:childTnLst>
                                </p:cTn>
                              </p:par>
                              <p:par>
                                <p:cTn id="32" presetID="42" presetClass="exit" presetSubtype="0" fill="hold" grpId="1" nodeType="withEffect">
                                  <p:stCondLst>
                                    <p:cond delay="0"/>
                                  </p:stCondLst>
                                  <p:childTnLst>
                                    <p:animEffect transition="out" filter="fade">
                                      <p:cBhvr>
                                        <p:cTn id="33" dur="1000"/>
                                        <p:tgtEl>
                                          <p:spTgt spid="4"/>
                                        </p:tgtEl>
                                      </p:cBhvr>
                                    </p:animEffect>
                                    <p:anim calcmode="lin" valueType="num">
                                      <p:cBhvr>
                                        <p:cTn id="34" dur="1000"/>
                                        <p:tgtEl>
                                          <p:spTgt spid="4"/>
                                        </p:tgtEl>
                                        <p:attrNameLst>
                                          <p:attrName>ppt_x</p:attrName>
                                        </p:attrNameLst>
                                      </p:cBhvr>
                                      <p:tavLst>
                                        <p:tav tm="0">
                                          <p:val>
                                            <p:strVal val="ppt_x"/>
                                          </p:val>
                                        </p:tav>
                                        <p:tav tm="100000">
                                          <p:val>
                                            <p:strVal val="ppt_x"/>
                                          </p:val>
                                        </p:tav>
                                      </p:tavLst>
                                    </p:anim>
                                    <p:anim calcmode="lin" valueType="num">
                                      <p:cBhvr>
                                        <p:cTn id="35" dur="1000"/>
                                        <p:tgtEl>
                                          <p:spTgt spid="4"/>
                                        </p:tgtEl>
                                        <p:attrNameLst>
                                          <p:attrName>ppt_y</p:attrName>
                                        </p:attrNameLst>
                                      </p:cBhvr>
                                      <p:tavLst>
                                        <p:tav tm="0">
                                          <p:val>
                                            <p:strVal val="ppt_y"/>
                                          </p:val>
                                        </p:tav>
                                        <p:tav tm="100000">
                                          <p:val>
                                            <p:strVal val="ppt_y+.1"/>
                                          </p:val>
                                        </p:tav>
                                      </p:tavLst>
                                    </p:anim>
                                    <p:set>
                                      <p:cBhvr>
                                        <p:cTn id="3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p:bldP spid="4" grpId="1"/>
      <p:bldP spid="5" grpId="0"/>
      <p:bldP spid="6" grpId="0" uiExpand="1" build="p"/>
      <p:bldP spid="6" grpI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26">
            <a:extLst>
              <a:ext uri="{FF2B5EF4-FFF2-40B4-BE49-F238E27FC236}">
                <a16:creationId xmlns:a16="http://schemas.microsoft.com/office/drawing/2014/main" id="{3A42B0AB-0078-49CF-B1C1-1C88FFDF5987}"/>
              </a:ext>
            </a:extLst>
          </p:cNvPr>
          <p:cNvGrpSpPr/>
          <p:nvPr/>
        </p:nvGrpSpPr>
        <p:grpSpPr>
          <a:xfrm>
            <a:off x="1208314" y="1066800"/>
            <a:ext cx="3962400" cy="3823094"/>
            <a:chOff x="144629" y="419114"/>
            <a:chExt cx="4351170" cy="4495755"/>
          </a:xfrm>
          <a:solidFill>
            <a:schemeClr val="accent4">
              <a:lumMod val="75000"/>
            </a:schemeClr>
          </a:solidFill>
          <a:scene3d>
            <a:camera prst="orthographicFront"/>
            <a:lightRig rig="flat" dir="t"/>
          </a:scene3d>
        </p:grpSpPr>
        <p:sp>
          <p:nvSpPr>
            <p:cNvPr id="115" name="Oval 114">
              <a:extLst>
                <a:ext uri="{FF2B5EF4-FFF2-40B4-BE49-F238E27FC236}">
                  <a16:creationId xmlns:a16="http://schemas.microsoft.com/office/drawing/2014/main" id="{7494856D-5180-4B1E-BCDE-BAD302BE6868}"/>
                </a:ext>
              </a:extLst>
            </p:cNvPr>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16" name="Oval 4">
              <a:extLst>
                <a:ext uri="{FF2B5EF4-FFF2-40B4-BE49-F238E27FC236}">
                  <a16:creationId xmlns:a16="http://schemas.microsoft.com/office/drawing/2014/main" id="{9D8B0EE2-135B-40DE-9AC4-50DC5A749B0B}"/>
                </a:ext>
              </a:extLst>
            </p:cNvPr>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4</a:t>
              </a:r>
              <a:br>
                <a:rPr lang="en-US" sz="2000" kern="1200" dirty="0"/>
              </a:br>
              <a:r>
                <a:rPr lang="en-US" sz="2000" kern="1200" dirty="0">
                  <a:solidFill>
                    <a:schemeClr val="bg1"/>
                  </a:solidFill>
                </a:rPr>
                <a:t>Reflect</a:t>
              </a:r>
            </a:p>
          </p:txBody>
        </p:sp>
      </p:grpSp>
      <p:graphicFrame>
        <p:nvGraphicFramePr>
          <p:cNvPr id="117" name="Diagram 116">
            <a:extLst>
              <a:ext uri="{FF2B5EF4-FFF2-40B4-BE49-F238E27FC236}">
                <a16:creationId xmlns:a16="http://schemas.microsoft.com/office/drawing/2014/main" id="{CE662AC0-511E-4939-A18B-E512F2B66F28}"/>
              </a:ext>
            </a:extLst>
          </p:cNvPr>
          <p:cNvGraphicFramePr/>
          <p:nvPr>
            <p:extLst/>
          </p:nvPr>
        </p:nvGraphicFramePr>
        <p:xfrm>
          <a:off x="472880" y="418107"/>
          <a:ext cx="5289176" cy="384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6" name="Rounded Rectangle 42">
            <a:extLst>
              <a:ext uri="{FF2B5EF4-FFF2-40B4-BE49-F238E27FC236}">
                <a16:creationId xmlns:a16="http://schemas.microsoft.com/office/drawing/2014/main" id="{E62F5BEE-1A46-42E2-98A3-A268ED9078B1}"/>
              </a:ext>
            </a:extLst>
          </p:cNvPr>
          <p:cNvSpPr/>
          <p:nvPr/>
        </p:nvSpPr>
        <p:spPr>
          <a:xfrm>
            <a:off x="4229741" y="1446974"/>
            <a:ext cx="6374759" cy="1679249"/>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extBox 118">
            <a:extLst>
              <a:ext uri="{FF2B5EF4-FFF2-40B4-BE49-F238E27FC236}">
                <a16:creationId xmlns:a16="http://schemas.microsoft.com/office/drawing/2014/main" id="{9FAFD7F4-A431-4DFA-9467-BB4FE6BE9770}"/>
              </a:ext>
            </a:extLst>
          </p:cNvPr>
          <p:cNvSpPr txBox="1"/>
          <p:nvPr/>
        </p:nvSpPr>
        <p:spPr>
          <a:xfrm>
            <a:off x="-10886" y="0"/>
            <a:ext cx="12202886" cy="769441"/>
          </a:xfrm>
          <a:prstGeom prst="rect">
            <a:avLst/>
          </a:prstGeom>
          <a:solidFill>
            <a:srgbClr val="666666"/>
          </a:solidFill>
        </p:spPr>
        <p:txBody>
          <a:bodyPr wrap="square" tIns="182880" rIns="457200" bIns="91440" rtlCol="0">
            <a:spAutoFit/>
          </a:bodyPr>
          <a:lstStyle/>
          <a:p>
            <a:r>
              <a:rPr lang="en-US" sz="3200" b="1" dirty="0">
                <a:solidFill>
                  <a:schemeClr val="bg1"/>
                </a:solidFill>
                <a:latin typeface="Goudy Old Style" pitchFamily="18" charset="0"/>
              </a:rPr>
              <a:t>The Study Cycle  </a:t>
            </a:r>
          </a:p>
        </p:txBody>
      </p:sp>
      <p:sp>
        <p:nvSpPr>
          <p:cNvPr id="122" name="TextBox 121">
            <a:extLst>
              <a:ext uri="{FF2B5EF4-FFF2-40B4-BE49-F238E27FC236}">
                <a16:creationId xmlns:a16="http://schemas.microsoft.com/office/drawing/2014/main" id="{949DEA4D-5A11-4F13-AFE0-0BDFB068C36A}"/>
              </a:ext>
            </a:extLst>
          </p:cNvPr>
          <p:cNvSpPr txBox="1"/>
          <p:nvPr/>
        </p:nvSpPr>
        <p:spPr>
          <a:xfrm>
            <a:off x="2656114" y="1828800"/>
            <a:ext cx="1220206" cy="461665"/>
          </a:xfrm>
          <a:prstGeom prst="rect">
            <a:avLst/>
          </a:prstGeom>
          <a:noFill/>
        </p:spPr>
        <p:txBody>
          <a:bodyPr wrap="none" rtlCol="0">
            <a:spAutoFit/>
          </a:bodyPr>
          <a:lstStyle/>
          <a:p>
            <a:r>
              <a:rPr lang="en-US" sz="2400" dirty="0">
                <a:solidFill>
                  <a:schemeClr val="bg1"/>
                </a:solidFill>
              </a:rPr>
              <a:t>Attend</a:t>
            </a:r>
          </a:p>
        </p:txBody>
      </p:sp>
      <p:sp>
        <p:nvSpPr>
          <p:cNvPr id="123" name="TextBox 122">
            <a:extLst>
              <a:ext uri="{FF2B5EF4-FFF2-40B4-BE49-F238E27FC236}">
                <a16:creationId xmlns:a16="http://schemas.microsoft.com/office/drawing/2014/main" id="{FDEC0B1A-ADD4-4B05-BBC6-4AF203D33149}"/>
              </a:ext>
            </a:extLst>
          </p:cNvPr>
          <p:cNvSpPr txBox="1"/>
          <p:nvPr/>
        </p:nvSpPr>
        <p:spPr>
          <a:xfrm>
            <a:off x="2604883" y="2756062"/>
            <a:ext cx="1260281" cy="461665"/>
          </a:xfrm>
          <a:prstGeom prst="rect">
            <a:avLst/>
          </a:prstGeom>
          <a:noFill/>
        </p:spPr>
        <p:txBody>
          <a:bodyPr wrap="none" rtlCol="0">
            <a:spAutoFit/>
          </a:bodyPr>
          <a:lstStyle/>
          <a:p>
            <a:r>
              <a:rPr lang="en-US" sz="2400" dirty="0">
                <a:solidFill>
                  <a:schemeClr val="bg1"/>
                </a:solidFill>
              </a:rPr>
              <a:t>Review</a:t>
            </a:r>
          </a:p>
        </p:txBody>
      </p:sp>
      <p:sp>
        <p:nvSpPr>
          <p:cNvPr id="124" name="TextBox 123">
            <a:extLst>
              <a:ext uri="{FF2B5EF4-FFF2-40B4-BE49-F238E27FC236}">
                <a16:creationId xmlns:a16="http://schemas.microsoft.com/office/drawing/2014/main" id="{F4E022B7-F669-492A-AF98-1B6A3D7F9555}"/>
              </a:ext>
            </a:extLst>
          </p:cNvPr>
          <p:cNvSpPr txBox="1"/>
          <p:nvPr/>
        </p:nvSpPr>
        <p:spPr>
          <a:xfrm>
            <a:off x="2732314" y="3505200"/>
            <a:ext cx="1007007" cy="461665"/>
          </a:xfrm>
          <a:prstGeom prst="rect">
            <a:avLst/>
          </a:prstGeom>
          <a:noFill/>
        </p:spPr>
        <p:txBody>
          <a:bodyPr wrap="none" rtlCol="0">
            <a:spAutoFit/>
          </a:bodyPr>
          <a:lstStyle/>
          <a:p>
            <a:r>
              <a:rPr lang="en-US" sz="2400" dirty="0">
                <a:solidFill>
                  <a:schemeClr val="bg1"/>
                </a:solidFill>
              </a:rPr>
              <a:t>Study</a:t>
            </a:r>
          </a:p>
        </p:txBody>
      </p:sp>
      <p:sp>
        <p:nvSpPr>
          <p:cNvPr id="126" name="Rectangle 125">
            <a:extLst>
              <a:ext uri="{FF2B5EF4-FFF2-40B4-BE49-F238E27FC236}">
                <a16:creationId xmlns:a16="http://schemas.microsoft.com/office/drawing/2014/main" id="{9B839B09-1A95-4DB6-ACE5-3E609F9EC0EC}"/>
              </a:ext>
            </a:extLst>
          </p:cNvPr>
          <p:cNvSpPr/>
          <p:nvPr/>
        </p:nvSpPr>
        <p:spPr>
          <a:xfrm>
            <a:off x="4304545" y="1519836"/>
            <a:ext cx="6299955" cy="1384995"/>
          </a:xfrm>
          <a:prstGeom prst="rect">
            <a:avLst/>
          </a:prstGeom>
        </p:spPr>
        <p:txBody>
          <a:bodyPr wrap="square">
            <a:spAutoFit/>
          </a:bodyPr>
          <a:lstStyle/>
          <a:p>
            <a:r>
              <a:rPr lang="en-US" sz="2800" b="1" i="1" u="sng" dirty="0"/>
              <a:t>Attend</a:t>
            </a:r>
            <a:r>
              <a:rPr lang="en-US" sz="2800" i="1" u="sng" dirty="0"/>
              <a:t> </a:t>
            </a:r>
            <a:r>
              <a:rPr lang="en-US" sz="2800" b="1" u="sng" dirty="0"/>
              <a:t>class </a:t>
            </a:r>
            <a:r>
              <a:rPr lang="en-US" sz="2800" dirty="0"/>
              <a:t>– </a:t>
            </a:r>
            <a:r>
              <a:rPr lang="en-US" sz="2800" b="1" dirty="0"/>
              <a:t>GO TO CLASS! </a:t>
            </a:r>
            <a:r>
              <a:rPr lang="en-US" sz="2800" dirty="0"/>
              <a:t>Answer and ask questions and take meaningful notes.  </a:t>
            </a:r>
          </a:p>
        </p:txBody>
      </p:sp>
      <p:sp>
        <p:nvSpPr>
          <p:cNvPr id="133" name="TextBox 132">
            <a:extLst>
              <a:ext uri="{FF2B5EF4-FFF2-40B4-BE49-F238E27FC236}">
                <a16:creationId xmlns:a16="http://schemas.microsoft.com/office/drawing/2014/main" id="{4D2CA6DE-BF5F-4FD2-A124-00A58B19DC9E}"/>
              </a:ext>
            </a:extLst>
          </p:cNvPr>
          <p:cNvSpPr txBox="1"/>
          <p:nvPr/>
        </p:nvSpPr>
        <p:spPr>
          <a:xfrm>
            <a:off x="2503714" y="914400"/>
            <a:ext cx="1348446" cy="461665"/>
          </a:xfrm>
          <a:prstGeom prst="rect">
            <a:avLst/>
          </a:prstGeom>
          <a:noFill/>
        </p:spPr>
        <p:txBody>
          <a:bodyPr wrap="none" rtlCol="0">
            <a:spAutoFit/>
          </a:bodyPr>
          <a:lstStyle/>
          <a:p>
            <a:r>
              <a:rPr lang="en-US" sz="2400" dirty="0">
                <a:solidFill>
                  <a:schemeClr val="bg1"/>
                </a:solidFill>
              </a:rPr>
              <a:t>Preview</a:t>
            </a:r>
          </a:p>
        </p:txBody>
      </p:sp>
      <p:cxnSp>
        <p:nvCxnSpPr>
          <p:cNvPr id="134" name="Straight Connector 133">
            <a:extLst>
              <a:ext uri="{FF2B5EF4-FFF2-40B4-BE49-F238E27FC236}">
                <a16:creationId xmlns:a16="http://schemas.microsoft.com/office/drawing/2014/main" id="{421F3BF6-8B55-4272-9282-9BC26D74CC9B}"/>
              </a:ext>
            </a:extLst>
          </p:cNvPr>
          <p:cNvCxnSpPr>
            <a:cxnSpLocks/>
          </p:cNvCxnSpPr>
          <p:nvPr/>
        </p:nvCxnSpPr>
        <p:spPr>
          <a:xfrm>
            <a:off x="-10886" y="0"/>
            <a:ext cx="12202886"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753FC55-39A4-4312-A4C4-536665D0682F}"/>
              </a:ext>
            </a:extLst>
          </p:cNvPr>
          <p:cNvCxnSpPr>
            <a:cxnSpLocks/>
          </p:cNvCxnSpPr>
          <p:nvPr/>
        </p:nvCxnSpPr>
        <p:spPr>
          <a:xfrm flipV="1">
            <a:off x="-10886" y="6358433"/>
            <a:ext cx="12202886" cy="319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36" name="Text Box 3">
            <a:extLst>
              <a:ext uri="{FF2B5EF4-FFF2-40B4-BE49-F238E27FC236}">
                <a16:creationId xmlns:a16="http://schemas.microsoft.com/office/drawing/2014/main" id="{45A8244C-EAF9-4E2A-934F-55C95EB90826}"/>
              </a:ext>
            </a:extLst>
          </p:cNvPr>
          <p:cNvSpPr txBox="1">
            <a:spLocks noChangeArrowheads="1"/>
          </p:cNvSpPr>
          <p:nvPr/>
        </p:nvSpPr>
        <p:spPr bwMode="auto">
          <a:xfrm>
            <a:off x="8930607"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oudy Old Style" pitchFamily="18" charset="0"/>
                <a:cs typeface="Arial" pitchFamily="34" charset="0"/>
              </a:rPr>
              <a:t>C</a:t>
            </a:r>
            <a:r>
              <a:rPr kumimoji="0" lang="en-US" sz="1600" b="0" i="0" u="none" strike="noStrike" cap="none" normalizeH="0" baseline="0" dirty="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a:ln>
                  <a:noFill/>
                </a:ln>
                <a:solidFill>
                  <a:srgbClr val="000000"/>
                </a:solidFill>
                <a:effectLst/>
                <a:latin typeface="Goudy Old Style" pitchFamily="18" charset="0"/>
                <a:cs typeface="Arial" pitchFamily="34" charset="0"/>
              </a:rPr>
              <a:t>A</a:t>
            </a:r>
            <a:r>
              <a:rPr kumimoji="0" lang="en-US" sz="1600" b="0" i="0" u="none" strike="noStrike" cap="none" normalizeH="0" baseline="0" dirty="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a:ln>
                  <a:noFill/>
                </a:ln>
                <a:solidFill>
                  <a:srgbClr val="000000"/>
                </a:solidFill>
                <a:effectLst/>
                <a:latin typeface="Goudy Old Style" pitchFamily="18" charset="0"/>
                <a:cs typeface="Arial" pitchFamily="34" charset="0"/>
              </a:rPr>
              <a:t>S</a:t>
            </a:r>
            <a:r>
              <a:rPr kumimoji="0" lang="en-US" sz="1600" b="0" i="0" u="none" strike="noStrike" cap="none" normalizeH="0" baseline="0" dirty="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7" name="Text Box 4">
            <a:extLst>
              <a:ext uri="{FF2B5EF4-FFF2-40B4-BE49-F238E27FC236}">
                <a16:creationId xmlns:a16="http://schemas.microsoft.com/office/drawing/2014/main" id="{C27F8813-7F13-4E93-B97E-D2FAF519FDC1}"/>
              </a:ext>
            </a:extLst>
          </p:cNvPr>
          <p:cNvSpPr txBox="1">
            <a:spLocks noChangeArrowheads="1"/>
          </p:cNvSpPr>
          <p:nvPr/>
        </p:nvSpPr>
        <p:spPr bwMode="auto">
          <a:xfrm>
            <a:off x="8207828"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8" name="TextBox 137">
            <a:extLst>
              <a:ext uri="{FF2B5EF4-FFF2-40B4-BE49-F238E27FC236}">
                <a16:creationId xmlns:a16="http://schemas.microsoft.com/office/drawing/2014/main" id="{C77C77A4-1D57-4151-9567-DFF314298436}"/>
              </a:ext>
            </a:extLst>
          </p:cNvPr>
          <p:cNvSpPr txBox="1"/>
          <p:nvPr/>
        </p:nvSpPr>
        <p:spPr>
          <a:xfrm>
            <a:off x="2656114" y="4267200"/>
            <a:ext cx="1093569" cy="461665"/>
          </a:xfrm>
          <a:prstGeom prst="rect">
            <a:avLst/>
          </a:prstGeom>
          <a:noFill/>
        </p:spPr>
        <p:txBody>
          <a:bodyPr wrap="none" rtlCol="0">
            <a:spAutoFit/>
          </a:bodyPr>
          <a:lstStyle/>
          <a:p>
            <a:r>
              <a:rPr lang="en-US" sz="2400" dirty="0">
                <a:solidFill>
                  <a:schemeClr val="bg1"/>
                </a:solidFill>
              </a:rPr>
              <a:t>Assess</a:t>
            </a:r>
          </a:p>
        </p:txBody>
      </p:sp>
      <p:pic>
        <p:nvPicPr>
          <p:cNvPr id="141" name="Picture 2">
            <a:extLst>
              <a:ext uri="{FF2B5EF4-FFF2-40B4-BE49-F238E27FC236}">
                <a16:creationId xmlns:a16="http://schemas.microsoft.com/office/drawing/2014/main" id="{7DF31C80-2391-4876-AD1F-67BC9FC12A1B}"/>
              </a:ext>
            </a:extLst>
          </p:cNvPr>
          <p:cNvPicPr>
            <a:picLocks noChangeAspect="1" noChangeArrowheads="1"/>
          </p:cNvPicPr>
          <p:nvPr/>
        </p:nvPicPr>
        <p:blipFill>
          <a:blip r:embed="rId7" cstate="print"/>
          <a:srcRect/>
          <a:stretch>
            <a:fillRect/>
          </a:stretch>
        </p:blipFill>
        <p:spPr bwMode="auto">
          <a:xfrm>
            <a:off x="437350" y="6469424"/>
            <a:ext cx="1008529" cy="180758"/>
          </a:xfrm>
          <a:prstGeom prst="rect">
            <a:avLst/>
          </a:prstGeom>
          <a:noFill/>
          <a:ln w="9525" algn="in">
            <a:noFill/>
            <a:miter lim="800000"/>
            <a:headEnd/>
            <a:tailEnd/>
          </a:ln>
          <a:effectLst/>
        </p:spPr>
      </p:pic>
    </p:spTree>
    <p:extLst>
      <p:ext uri="{BB962C8B-B14F-4D97-AF65-F5344CB8AC3E}">
        <p14:creationId xmlns:p14="http://schemas.microsoft.com/office/powerpoint/2010/main" val="3550704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26">
            <a:extLst>
              <a:ext uri="{FF2B5EF4-FFF2-40B4-BE49-F238E27FC236}">
                <a16:creationId xmlns:a16="http://schemas.microsoft.com/office/drawing/2014/main" id="{3A42B0AB-0078-49CF-B1C1-1C88FFDF5987}"/>
              </a:ext>
            </a:extLst>
          </p:cNvPr>
          <p:cNvGrpSpPr/>
          <p:nvPr/>
        </p:nvGrpSpPr>
        <p:grpSpPr>
          <a:xfrm>
            <a:off x="1208314" y="1066800"/>
            <a:ext cx="3962400" cy="3823094"/>
            <a:chOff x="144629" y="419114"/>
            <a:chExt cx="4351170" cy="4495755"/>
          </a:xfrm>
          <a:solidFill>
            <a:schemeClr val="accent4">
              <a:lumMod val="75000"/>
            </a:schemeClr>
          </a:solidFill>
          <a:scene3d>
            <a:camera prst="orthographicFront"/>
            <a:lightRig rig="flat" dir="t"/>
          </a:scene3d>
        </p:grpSpPr>
        <p:sp>
          <p:nvSpPr>
            <p:cNvPr id="115" name="Oval 114">
              <a:extLst>
                <a:ext uri="{FF2B5EF4-FFF2-40B4-BE49-F238E27FC236}">
                  <a16:creationId xmlns:a16="http://schemas.microsoft.com/office/drawing/2014/main" id="{7494856D-5180-4B1E-BCDE-BAD302BE6868}"/>
                </a:ext>
              </a:extLst>
            </p:cNvPr>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16" name="Oval 4">
              <a:extLst>
                <a:ext uri="{FF2B5EF4-FFF2-40B4-BE49-F238E27FC236}">
                  <a16:creationId xmlns:a16="http://schemas.microsoft.com/office/drawing/2014/main" id="{9D8B0EE2-135B-40DE-9AC4-50DC5A749B0B}"/>
                </a:ext>
              </a:extLst>
            </p:cNvPr>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4</a:t>
              </a:r>
              <a:br>
                <a:rPr lang="en-US" sz="2000" kern="1200" dirty="0"/>
              </a:br>
              <a:r>
                <a:rPr lang="en-US" sz="2000" kern="1200" dirty="0">
                  <a:solidFill>
                    <a:schemeClr val="bg1"/>
                  </a:solidFill>
                </a:rPr>
                <a:t>Reflect</a:t>
              </a:r>
            </a:p>
          </p:txBody>
        </p:sp>
      </p:grpSp>
      <p:graphicFrame>
        <p:nvGraphicFramePr>
          <p:cNvPr id="117" name="Diagram 116">
            <a:extLst>
              <a:ext uri="{FF2B5EF4-FFF2-40B4-BE49-F238E27FC236}">
                <a16:creationId xmlns:a16="http://schemas.microsoft.com/office/drawing/2014/main" id="{CE662AC0-511E-4939-A18B-E512F2B66F28}"/>
              </a:ext>
            </a:extLst>
          </p:cNvPr>
          <p:cNvGraphicFramePr/>
          <p:nvPr>
            <p:extLst/>
          </p:nvPr>
        </p:nvGraphicFramePr>
        <p:xfrm>
          <a:off x="472880" y="418107"/>
          <a:ext cx="5289176" cy="384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9" name="TextBox 118">
            <a:extLst>
              <a:ext uri="{FF2B5EF4-FFF2-40B4-BE49-F238E27FC236}">
                <a16:creationId xmlns:a16="http://schemas.microsoft.com/office/drawing/2014/main" id="{9FAFD7F4-A431-4DFA-9467-BB4FE6BE9770}"/>
              </a:ext>
            </a:extLst>
          </p:cNvPr>
          <p:cNvSpPr txBox="1"/>
          <p:nvPr/>
        </p:nvSpPr>
        <p:spPr>
          <a:xfrm>
            <a:off x="-10886" y="0"/>
            <a:ext cx="12202886" cy="769441"/>
          </a:xfrm>
          <a:prstGeom prst="rect">
            <a:avLst/>
          </a:prstGeom>
          <a:solidFill>
            <a:srgbClr val="666666"/>
          </a:solidFill>
        </p:spPr>
        <p:txBody>
          <a:bodyPr wrap="square" tIns="182880" rIns="457200" bIns="91440" rtlCol="0">
            <a:spAutoFit/>
          </a:bodyPr>
          <a:lstStyle/>
          <a:p>
            <a:r>
              <a:rPr lang="en-US" sz="3200" b="1" dirty="0">
                <a:solidFill>
                  <a:schemeClr val="bg1"/>
                </a:solidFill>
                <a:latin typeface="Goudy Old Style" pitchFamily="18" charset="0"/>
              </a:rPr>
              <a:t>The Study Cycle  </a:t>
            </a:r>
          </a:p>
        </p:txBody>
      </p:sp>
      <p:sp>
        <p:nvSpPr>
          <p:cNvPr id="122" name="TextBox 121">
            <a:extLst>
              <a:ext uri="{FF2B5EF4-FFF2-40B4-BE49-F238E27FC236}">
                <a16:creationId xmlns:a16="http://schemas.microsoft.com/office/drawing/2014/main" id="{949DEA4D-5A11-4F13-AFE0-0BDFB068C36A}"/>
              </a:ext>
            </a:extLst>
          </p:cNvPr>
          <p:cNvSpPr txBox="1"/>
          <p:nvPr/>
        </p:nvSpPr>
        <p:spPr>
          <a:xfrm>
            <a:off x="2656114" y="1828800"/>
            <a:ext cx="1220206" cy="461665"/>
          </a:xfrm>
          <a:prstGeom prst="rect">
            <a:avLst/>
          </a:prstGeom>
          <a:noFill/>
        </p:spPr>
        <p:txBody>
          <a:bodyPr wrap="none" rtlCol="0">
            <a:spAutoFit/>
          </a:bodyPr>
          <a:lstStyle/>
          <a:p>
            <a:r>
              <a:rPr lang="en-US" sz="2400" dirty="0">
                <a:solidFill>
                  <a:schemeClr val="bg1"/>
                </a:solidFill>
              </a:rPr>
              <a:t>Attend</a:t>
            </a:r>
          </a:p>
        </p:txBody>
      </p:sp>
      <p:sp>
        <p:nvSpPr>
          <p:cNvPr id="123" name="TextBox 122">
            <a:extLst>
              <a:ext uri="{FF2B5EF4-FFF2-40B4-BE49-F238E27FC236}">
                <a16:creationId xmlns:a16="http://schemas.microsoft.com/office/drawing/2014/main" id="{FDEC0B1A-ADD4-4B05-BBC6-4AF203D33149}"/>
              </a:ext>
            </a:extLst>
          </p:cNvPr>
          <p:cNvSpPr txBox="1"/>
          <p:nvPr/>
        </p:nvSpPr>
        <p:spPr>
          <a:xfrm>
            <a:off x="2604883" y="2756062"/>
            <a:ext cx="1260281" cy="461665"/>
          </a:xfrm>
          <a:prstGeom prst="rect">
            <a:avLst/>
          </a:prstGeom>
          <a:noFill/>
        </p:spPr>
        <p:txBody>
          <a:bodyPr wrap="none" rtlCol="0">
            <a:spAutoFit/>
          </a:bodyPr>
          <a:lstStyle/>
          <a:p>
            <a:r>
              <a:rPr lang="en-US" sz="2400" dirty="0">
                <a:solidFill>
                  <a:schemeClr val="bg1"/>
                </a:solidFill>
              </a:rPr>
              <a:t>Review</a:t>
            </a:r>
          </a:p>
        </p:txBody>
      </p:sp>
      <p:sp>
        <p:nvSpPr>
          <p:cNvPr id="124" name="TextBox 123">
            <a:extLst>
              <a:ext uri="{FF2B5EF4-FFF2-40B4-BE49-F238E27FC236}">
                <a16:creationId xmlns:a16="http://schemas.microsoft.com/office/drawing/2014/main" id="{F4E022B7-F669-492A-AF98-1B6A3D7F9555}"/>
              </a:ext>
            </a:extLst>
          </p:cNvPr>
          <p:cNvSpPr txBox="1"/>
          <p:nvPr/>
        </p:nvSpPr>
        <p:spPr>
          <a:xfrm>
            <a:off x="2732314" y="3505200"/>
            <a:ext cx="1007007" cy="461665"/>
          </a:xfrm>
          <a:prstGeom prst="rect">
            <a:avLst/>
          </a:prstGeom>
          <a:noFill/>
        </p:spPr>
        <p:txBody>
          <a:bodyPr wrap="none" rtlCol="0">
            <a:spAutoFit/>
          </a:bodyPr>
          <a:lstStyle/>
          <a:p>
            <a:r>
              <a:rPr lang="en-US" sz="2400" dirty="0">
                <a:solidFill>
                  <a:schemeClr val="bg1"/>
                </a:solidFill>
              </a:rPr>
              <a:t>Study</a:t>
            </a:r>
          </a:p>
        </p:txBody>
      </p:sp>
      <p:sp>
        <p:nvSpPr>
          <p:cNvPr id="127" name="Rounded Rectangle 34">
            <a:extLst>
              <a:ext uri="{FF2B5EF4-FFF2-40B4-BE49-F238E27FC236}">
                <a16:creationId xmlns:a16="http://schemas.microsoft.com/office/drawing/2014/main" id="{EDDAD00B-8943-49A1-BAC3-CBCCEAA475DA}"/>
              </a:ext>
            </a:extLst>
          </p:cNvPr>
          <p:cNvSpPr/>
          <p:nvPr/>
        </p:nvSpPr>
        <p:spPr>
          <a:xfrm>
            <a:off x="4057478" y="2463559"/>
            <a:ext cx="7489372" cy="1333890"/>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DCA2E069-5BB6-4475-8706-A35F332159CE}"/>
              </a:ext>
            </a:extLst>
          </p:cNvPr>
          <p:cNvSpPr/>
          <p:nvPr/>
        </p:nvSpPr>
        <p:spPr>
          <a:xfrm>
            <a:off x="4157953" y="2624019"/>
            <a:ext cx="7495136" cy="954107"/>
          </a:xfrm>
          <a:prstGeom prst="rect">
            <a:avLst/>
          </a:prstGeom>
        </p:spPr>
        <p:txBody>
          <a:bodyPr wrap="square">
            <a:spAutoFit/>
          </a:bodyPr>
          <a:lstStyle/>
          <a:p>
            <a:r>
              <a:rPr lang="en-US" sz="2800" b="1" i="1" u="sng" dirty="0"/>
              <a:t>Review</a:t>
            </a:r>
            <a:r>
              <a:rPr lang="en-US" sz="2800" b="1" u="sng" dirty="0"/>
              <a:t> after class</a:t>
            </a:r>
            <a:r>
              <a:rPr lang="en-US" sz="2800" u="sng" dirty="0"/>
              <a:t> </a:t>
            </a:r>
            <a:r>
              <a:rPr lang="en-US" sz="2800" dirty="0"/>
              <a:t>– ASAP after class, read notes, fill in gaps and note any questions.</a:t>
            </a:r>
          </a:p>
        </p:txBody>
      </p:sp>
      <p:sp>
        <p:nvSpPr>
          <p:cNvPr id="133" name="TextBox 132">
            <a:extLst>
              <a:ext uri="{FF2B5EF4-FFF2-40B4-BE49-F238E27FC236}">
                <a16:creationId xmlns:a16="http://schemas.microsoft.com/office/drawing/2014/main" id="{4D2CA6DE-BF5F-4FD2-A124-00A58B19DC9E}"/>
              </a:ext>
            </a:extLst>
          </p:cNvPr>
          <p:cNvSpPr txBox="1"/>
          <p:nvPr/>
        </p:nvSpPr>
        <p:spPr>
          <a:xfrm>
            <a:off x="2503714" y="914400"/>
            <a:ext cx="1348446" cy="461665"/>
          </a:xfrm>
          <a:prstGeom prst="rect">
            <a:avLst/>
          </a:prstGeom>
          <a:noFill/>
        </p:spPr>
        <p:txBody>
          <a:bodyPr wrap="none" rtlCol="0">
            <a:spAutoFit/>
          </a:bodyPr>
          <a:lstStyle/>
          <a:p>
            <a:r>
              <a:rPr lang="en-US" sz="2400" dirty="0">
                <a:solidFill>
                  <a:schemeClr val="bg1"/>
                </a:solidFill>
              </a:rPr>
              <a:t>Preview</a:t>
            </a:r>
          </a:p>
        </p:txBody>
      </p:sp>
      <p:cxnSp>
        <p:nvCxnSpPr>
          <p:cNvPr id="134" name="Straight Connector 133">
            <a:extLst>
              <a:ext uri="{FF2B5EF4-FFF2-40B4-BE49-F238E27FC236}">
                <a16:creationId xmlns:a16="http://schemas.microsoft.com/office/drawing/2014/main" id="{421F3BF6-8B55-4272-9282-9BC26D74CC9B}"/>
              </a:ext>
            </a:extLst>
          </p:cNvPr>
          <p:cNvCxnSpPr>
            <a:cxnSpLocks/>
          </p:cNvCxnSpPr>
          <p:nvPr/>
        </p:nvCxnSpPr>
        <p:spPr>
          <a:xfrm>
            <a:off x="-10886" y="0"/>
            <a:ext cx="12202886"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753FC55-39A4-4312-A4C4-536665D0682F}"/>
              </a:ext>
            </a:extLst>
          </p:cNvPr>
          <p:cNvCxnSpPr>
            <a:cxnSpLocks/>
          </p:cNvCxnSpPr>
          <p:nvPr/>
        </p:nvCxnSpPr>
        <p:spPr>
          <a:xfrm flipV="1">
            <a:off x="-10886" y="6358433"/>
            <a:ext cx="12202886" cy="319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36" name="Text Box 3">
            <a:extLst>
              <a:ext uri="{FF2B5EF4-FFF2-40B4-BE49-F238E27FC236}">
                <a16:creationId xmlns:a16="http://schemas.microsoft.com/office/drawing/2014/main" id="{45A8244C-EAF9-4E2A-934F-55C95EB90826}"/>
              </a:ext>
            </a:extLst>
          </p:cNvPr>
          <p:cNvSpPr txBox="1">
            <a:spLocks noChangeArrowheads="1"/>
          </p:cNvSpPr>
          <p:nvPr/>
        </p:nvSpPr>
        <p:spPr bwMode="auto">
          <a:xfrm>
            <a:off x="8930607"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oudy Old Style" pitchFamily="18" charset="0"/>
                <a:cs typeface="Arial" pitchFamily="34" charset="0"/>
              </a:rPr>
              <a:t>C</a:t>
            </a:r>
            <a:r>
              <a:rPr kumimoji="0" lang="en-US" sz="1600" b="0" i="0" u="none" strike="noStrike" cap="none" normalizeH="0" baseline="0" dirty="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a:ln>
                  <a:noFill/>
                </a:ln>
                <a:solidFill>
                  <a:srgbClr val="000000"/>
                </a:solidFill>
                <a:effectLst/>
                <a:latin typeface="Goudy Old Style" pitchFamily="18" charset="0"/>
                <a:cs typeface="Arial" pitchFamily="34" charset="0"/>
              </a:rPr>
              <a:t>A</a:t>
            </a:r>
            <a:r>
              <a:rPr kumimoji="0" lang="en-US" sz="1600" b="0" i="0" u="none" strike="noStrike" cap="none" normalizeH="0" baseline="0" dirty="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a:ln>
                  <a:noFill/>
                </a:ln>
                <a:solidFill>
                  <a:srgbClr val="000000"/>
                </a:solidFill>
                <a:effectLst/>
                <a:latin typeface="Goudy Old Style" pitchFamily="18" charset="0"/>
                <a:cs typeface="Arial" pitchFamily="34" charset="0"/>
              </a:rPr>
              <a:t>S</a:t>
            </a:r>
            <a:r>
              <a:rPr kumimoji="0" lang="en-US" sz="1600" b="0" i="0" u="none" strike="noStrike" cap="none" normalizeH="0" baseline="0" dirty="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7" name="Text Box 4">
            <a:extLst>
              <a:ext uri="{FF2B5EF4-FFF2-40B4-BE49-F238E27FC236}">
                <a16:creationId xmlns:a16="http://schemas.microsoft.com/office/drawing/2014/main" id="{C27F8813-7F13-4E93-B97E-D2FAF519FDC1}"/>
              </a:ext>
            </a:extLst>
          </p:cNvPr>
          <p:cNvSpPr txBox="1">
            <a:spLocks noChangeArrowheads="1"/>
          </p:cNvSpPr>
          <p:nvPr/>
        </p:nvSpPr>
        <p:spPr bwMode="auto">
          <a:xfrm>
            <a:off x="8207828"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8" name="TextBox 137">
            <a:extLst>
              <a:ext uri="{FF2B5EF4-FFF2-40B4-BE49-F238E27FC236}">
                <a16:creationId xmlns:a16="http://schemas.microsoft.com/office/drawing/2014/main" id="{C77C77A4-1D57-4151-9567-DFF314298436}"/>
              </a:ext>
            </a:extLst>
          </p:cNvPr>
          <p:cNvSpPr txBox="1"/>
          <p:nvPr/>
        </p:nvSpPr>
        <p:spPr>
          <a:xfrm>
            <a:off x="2656114" y="4267200"/>
            <a:ext cx="1093569" cy="461665"/>
          </a:xfrm>
          <a:prstGeom prst="rect">
            <a:avLst/>
          </a:prstGeom>
          <a:noFill/>
        </p:spPr>
        <p:txBody>
          <a:bodyPr wrap="none" rtlCol="0">
            <a:spAutoFit/>
          </a:bodyPr>
          <a:lstStyle/>
          <a:p>
            <a:r>
              <a:rPr lang="en-US" sz="2400" dirty="0">
                <a:solidFill>
                  <a:schemeClr val="bg1"/>
                </a:solidFill>
              </a:rPr>
              <a:t>Assess</a:t>
            </a:r>
          </a:p>
        </p:txBody>
      </p:sp>
      <p:pic>
        <p:nvPicPr>
          <p:cNvPr id="141" name="Picture 2">
            <a:extLst>
              <a:ext uri="{FF2B5EF4-FFF2-40B4-BE49-F238E27FC236}">
                <a16:creationId xmlns:a16="http://schemas.microsoft.com/office/drawing/2014/main" id="{7DF31C80-2391-4876-AD1F-67BC9FC12A1B}"/>
              </a:ext>
            </a:extLst>
          </p:cNvPr>
          <p:cNvPicPr>
            <a:picLocks noChangeAspect="1" noChangeArrowheads="1"/>
          </p:cNvPicPr>
          <p:nvPr/>
        </p:nvPicPr>
        <p:blipFill>
          <a:blip r:embed="rId7" cstate="print"/>
          <a:srcRect/>
          <a:stretch>
            <a:fillRect/>
          </a:stretch>
        </p:blipFill>
        <p:spPr bwMode="auto">
          <a:xfrm>
            <a:off x="437350" y="6469424"/>
            <a:ext cx="1008529" cy="180758"/>
          </a:xfrm>
          <a:prstGeom prst="rect">
            <a:avLst/>
          </a:prstGeom>
          <a:noFill/>
          <a:ln w="9525" algn="in">
            <a:noFill/>
            <a:miter lim="800000"/>
            <a:headEnd/>
            <a:tailEnd/>
          </a:ln>
          <a:effectLst/>
        </p:spPr>
      </p:pic>
    </p:spTree>
    <p:extLst>
      <p:ext uri="{BB962C8B-B14F-4D97-AF65-F5344CB8AC3E}">
        <p14:creationId xmlns:p14="http://schemas.microsoft.com/office/powerpoint/2010/main" val="1468611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26">
            <a:extLst>
              <a:ext uri="{FF2B5EF4-FFF2-40B4-BE49-F238E27FC236}">
                <a16:creationId xmlns:a16="http://schemas.microsoft.com/office/drawing/2014/main" id="{3A42B0AB-0078-49CF-B1C1-1C88FFDF5987}"/>
              </a:ext>
            </a:extLst>
          </p:cNvPr>
          <p:cNvGrpSpPr/>
          <p:nvPr/>
        </p:nvGrpSpPr>
        <p:grpSpPr>
          <a:xfrm>
            <a:off x="1208314" y="1066800"/>
            <a:ext cx="3962400" cy="3823094"/>
            <a:chOff x="144629" y="419114"/>
            <a:chExt cx="4351170" cy="4495755"/>
          </a:xfrm>
          <a:solidFill>
            <a:schemeClr val="accent4">
              <a:lumMod val="75000"/>
            </a:schemeClr>
          </a:solidFill>
          <a:scene3d>
            <a:camera prst="orthographicFront"/>
            <a:lightRig rig="flat" dir="t"/>
          </a:scene3d>
        </p:grpSpPr>
        <p:sp>
          <p:nvSpPr>
            <p:cNvPr id="115" name="Oval 114">
              <a:extLst>
                <a:ext uri="{FF2B5EF4-FFF2-40B4-BE49-F238E27FC236}">
                  <a16:creationId xmlns:a16="http://schemas.microsoft.com/office/drawing/2014/main" id="{7494856D-5180-4B1E-BCDE-BAD302BE6868}"/>
                </a:ext>
              </a:extLst>
            </p:cNvPr>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16" name="Oval 4">
              <a:extLst>
                <a:ext uri="{FF2B5EF4-FFF2-40B4-BE49-F238E27FC236}">
                  <a16:creationId xmlns:a16="http://schemas.microsoft.com/office/drawing/2014/main" id="{9D8B0EE2-135B-40DE-9AC4-50DC5A749B0B}"/>
                </a:ext>
              </a:extLst>
            </p:cNvPr>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4</a:t>
              </a:r>
              <a:br>
                <a:rPr lang="en-US" sz="2000" kern="1200" dirty="0"/>
              </a:br>
              <a:r>
                <a:rPr lang="en-US" sz="2000" kern="1200" dirty="0">
                  <a:solidFill>
                    <a:schemeClr val="bg1"/>
                  </a:solidFill>
                </a:rPr>
                <a:t>Reflect</a:t>
              </a:r>
            </a:p>
          </p:txBody>
        </p:sp>
      </p:grpSp>
      <p:graphicFrame>
        <p:nvGraphicFramePr>
          <p:cNvPr id="117" name="Diagram 116">
            <a:extLst>
              <a:ext uri="{FF2B5EF4-FFF2-40B4-BE49-F238E27FC236}">
                <a16:creationId xmlns:a16="http://schemas.microsoft.com/office/drawing/2014/main" id="{CE662AC0-511E-4939-A18B-E512F2B66F28}"/>
              </a:ext>
            </a:extLst>
          </p:cNvPr>
          <p:cNvGraphicFramePr/>
          <p:nvPr>
            <p:extLst/>
          </p:nvPr>
        </p:nvGraphicFramePr>
        <p:xfrm>
          <a:off x="472880" y="418107"/>
          <a:ext cx="5289176" cy="384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9" name="TextBox 118">
            <a:extLst>
              <a:ext uri="{FF2B5EF4-FFF2-40B4-BE49-F238E27FC236}">
                <a16:creationId xmlns:a16="http://schemas.microsoft.com/office/drawing/2014/main" id="{9FAFD7F4-A431-4DFA-9467-BB4FE6BE9770}"/>
              </a:ext>
            </a:extLst>
          </p:cNvPr>
          <p:cNvSpPr txBox="1"/>
          <p:nvPr/>
        </p:nvSpPr>
        <p:spPr>
          <a:xfrm>
            <a:off x="-10886" y="0"/>
            <a:ext cx="12202886" cy="769441"/>
          </a:xfrm>
          <a:prstGeom prst="rect">
            <a:avLst/>
          </a:prstGeom>
          <a:solidFill>
            <a:srgbClr val="666666"/>
          </a:solidFill>
        </p:spPr>
        <p:txBody>
          <a:bodyPr wrap="square" tIns="182880" rIns="457200" bIns="91440" rtlCol="0">
            <a:spAutoFit/>
          </a:bodyPr>
          <a:lstStyle/>
          <a:p>
            <a:r>
              <a:rPr lang="en-US" sz="3200" b="1" dirty="0">
                <a:solidFill>
                  <a:schemeClr val="bg1"/>
                </a:solidFill>
                <a:latin typeface="Goudy Old Style" pitchFamily="18" charset="0"/>
              </a:rPr>
              <a:t>The Study Cycle  </a:t>
            </a:r>
          </a:p>
        </p:txBody>
      </p:sp>
      <p:sp>
        <p:nvSpPr>
          <p:cNvPr id="122" name="TextBox 121">
            <a:extLst>
              <a:ext uri="{FF2B5EF4-FFF2-40B4-BE49-F238E27FC236}">
                <a16:creationId xmlns:a16="http://schemas.microsoft.com/office/drawing/2014/main" id="{949DEA4D-5A11-4F13-AFE0-0BDFB068C36A}"/>
              </a:ext>
            </a:extLst>
          </p:cNvPr>
          <p:cNvSpPr txBox="1"/>
          <p:nvPr/>
        </p:nvSpPr>
        <p:spPr>
          <a:xfrm>
            <a:off x="2656114" y="1828800"/>
            <a:ext cx="1220206" cy="461665"/>
          </a:xfrm>
          <a:prstGeom prst="rect">
            <a:avLst/>
          </a:prstGeom>
          <a:noFill/>
        </p:spPr>
        <p:txBody>
          <a:bodyPr wrap="none" rtlCol="0">
            <a:spAutoFit/>
          </a:bodyPr>
          <a:lstStyle/>
          <a:p>
            <a:r>
              <a:rPr lang="en-US" sz="2400" dirty="0">
                <a:solidFill>
                  <a:schemeClr val="bg1"/>
                </a:solidFill>
              </a:rPr>
              <a:t>Attend</a:t>
            </a:r>
          </a:p>
        </p:txBody>
      </p:sp>
      <p:sp>
        <p:nvSpPr>
          <p:cNvPr id="123" name="TextBox 122">
            <a:extLst>
              <a:ext uri="{FF2B5EF4-FFF2-40B4-BE49-F238E27FC236}">
                <a16:creationId xmlns:a16="http://schemas.microsoft.com/office/drawing/2014/main" id="{FDEC0B1A-ADD4-4B05-BBC6-4AF203D33149}"/>
              </a:ext>
            </a:extLst>
          </p:cNvPr>
          <p:cNvSpPr txBox="1"/>
          <p:nvPr/>
        </p:nvSpPr>
        <p:spPr>
          <a:xfrm>
            <a:off x="2604883" y="2756062"/>
            <a:ext cx="1260281" cy="461665"/>
          </a:xfrm>
          <a:prstGeom prst="rect">
            <a:avLst/>
          </a:prstGeom>
          <a:noFill/>
        </p:spPr>
        <p:txBody>
          <a:bodyPr wrap="none" rtlCol="0">
            <a:spAutoFit/>
          </a:bodyPr>
          <a:lstStyle/>
          <a:p>
            <a:r>
              <a:rPr lang="en-US" sz="2400" dirty="0">
                <a:solidFill>
                  <a:schemeClr val="bg1"/>
                </a:solidFill>
              </a:rPr>
              <a:t>Review</a:t>
            </a:r>
          </a:p>
        </p:txBody>
      </p:sp>
      <p:sp>
        <p:nvSpPr>
          <p:cNvPr id="124" name="TextBox 123">
            <a:extLst>
              <a:ext uri="{FF2B5EF4-FFF2-40B4-BE49-F238E27FC236}">
                <a16:creationId xmlns:a16="http://schemas.microsoft.com/office/drawing/2014/main" id="{F4E022B7-F669-492A-AF98-1B6A3D7F9555}"/>
              </a:ext>
            </a:extLst>
          </p:cNvPr>
          <p:cNvSpPr txBox="1"/>
          <p:nvPr/>
        </p:nvSpPr>
        <p:spPr>
          <a:xfrm>
            <a:off x="2732314" y="3505200"/>
            <a:ext cx="1007007" cy="461665"/>
          </a:xfrm>
          <a:prstGeom prst="rect">
            <a:avLst/>
          </a:prstGeom>
          <a:noFill/>
        </p:spPr>
        <p:txBody>
          <a:bodyPr wrap="none" rtlCol="0">
            <a:spAutoFit/>
          </a:bodyPr>
          <a:lstStyle/>
          <a:p>
            <a:r>
              <a:rPr lang="en-US" sz="2400" dirty="0">
                <a:solidFill>
                  <a:schemeClr val="bg1"/>
                </a:solidFill>
              </a:rPr>
              <a:t>Study</a:t>
            </a:r>
          </a:p>
        </p:txBody>
      </p:sp>
      <p:sp>
        <p:nvSpPr>
          <p:cNvPr id="128" name="Rounded Rectangle 35">
            <a:extLst>
              <a:ext uri="{FF2B5EF4-FFF2-40B4-BE49-F238E27FC236}">
                <a16:creationId xmlns:a16="http://schemas.microsoft.com/office/drawing/2014/main" id="{71EFF771-1AF1-4713-B460-1202A4CAB1FD}"/>
              </a:ext>
            </a:extLst>
          </p:cNvPr>
          <p:cNvSpPr/>
          <p:nvPr/>
        </p:nvSpPr>
        <p:spPr>
          <a:xfrm>
            <a:off x="4269538" y="2790607"/>
            <a:ext cx="7734531" cy="2372048"/>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4D2CA6DE-BF5F-4FD2-A124-00A58B19DC9E}"/>
              </a:ext>
            </a:extLst>
          </p:cNvPr>
          <p:cNvSpPr txBox="1"/>
          <p:nvPr/>
        </p:nvSpPr>
        <p:spPr>
          <a:xfrm>
            <a:off x="2503714" y="914400"/>
            <a:ext cx="1348446" cy="461665"/>
          </a:xfrm>
          <a:prstGeom prst="rect">
            <a:avLst/>
          </a:prstGeom>
          <a:noFill/>
        </p:spPr>
        <p:txBody>
          <a:bodyPr wrap="none" rtlCol="0">
            <a:spAutoFit/>
          </a:bodyPr>
          <a:lstStyle/>
          <a:p>
            <a:r>
              <a:rPr lang="en-US" sz="2400" dirty="0">
                <a:solidFill>
                  <a:schemeClr val="bg1"/>
                </a:solidFill>
              </a:rPr>
              <a:t>Preview</a:t>
            </a:r>
          </a:p>
        </p:txBody>
      </p:sp>
      <p:cxnSp>
        <p:nvCxnSpPr>
          <p:cNvPr id="134" name="Straight Connector 133">
            <a:extLst>
              <a:ext uri="{FF2B5EF4-FFF2-40B4-BE49-F238E27FC236}">
                <a16:creationId xmlns:a16="http://schemas.microsoft.com/office/drawing/2014/main" id="{421F3BF6-8B55-4272-9282-9BC26D74CC9B}"/>
              </a:ext>
            </a:extLst>
          </p:cNvPr>
          <p:cNvCxnSpPr>
            <a:cxnSpLocks/>
          </p:cNvCxnSpPr>
          <p:nvPr/>
        </p:nvCxnSpPr>
        <p:spPr>
          <a:xfrm>
            <a:off x="-10886" y="0"/>
            <a:ext cx="12202886"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753FC55-39A4-4312-A4C4-536665D0682F}"/>
              </a:ext>
            </a:extLst>
          </p:cNvPr>
          <p:cNvCxnSpPr>
            <a:cxnSpLocks/>
          </p:cNvCxnSpPr>
          <p:nvPr/>
        </p:nvCxnSpPr>
        <p:spPr>
          <a:xfrm flipV="1">
            <a:off x="-10886" y="6358433"/>
            <a:ext cx="12202886" cy="319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36" name="Text Box 3">
            <a:extLst>
              <a:ext uri="{FF2B5EF4-FFF2-40B4-BE49-F238E27FC236}">
                <a16:creationId xmlns:a16="http://schemas.microsoft.com/office/drawing/2014/main" id="{45A8244C-EAF9-4E2A-934F-55C95EB90826}"/>
              </a:ext>
            </a:extLst>
          </p:cNvPr>
          <p:cNvSpPr txBox="1">
            <a:spLocks noChangeArrowheads="1"/>
          </p:cNvSpPr>
          <p:nvPr/>
        </p:nvSpPr>
        <p:spPr bwMode="auto">
          <a:xfrm>
            <a:off x="8930607"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oudy Old Style" pitchFamily="18" charset="0"/>
                <a:cs typeface="Arial" pitchFamily="34" charset="0"/>
              </a:rPr>
              <a:t>C</a:t>
            </a:r>
            <a:r>
              <a:rPr kumimoji="0" lang="en-US" sz="1600" b="0" i="0" u="none" strike="noStrike" cap="none" normalizeH="0" baseline="0" dirty="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a:ln>
                  <a:noFill/>
                </a:ln>
                <a:solidFill>
                  <a:srgbClr val="000000"/>
                </a:solidFill>
                <a:effectLst/>
                <a:latin typeface="Goudy Old Style" pitchFamily="18" charset="0"/>
                <a:cs typeface="Arial" pitchFamily="34" charset="0"/>
              </a:rPr>
              <a:t>A</a:t>
            </a:r>
            <a:r>
              <a:rPr kumimoji="0" lang="en-US" sz="1600" b="0" i="0" u="none" strike="noStrike" cap="none" normalizeH="0" baseline="0" dirty="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a:ln>
                  <a:noFill/>
                </a:ln>
                <a:solidFill>
                  <a:srgbClr val="000000"/>
                </a:solidFill>
                <a:effectLst/>
                <a:latin typeface="Goudy Old Style" pitchFamily="18" charset="0"/>
                <a:cs typeface="Arial" pitchFamily="34" charset="0"/>
              </a:rPr>
              <a:t>S</a:t>
            </a:r>
            <a:r>
              <a:rPr kumimoji="0" lang="en-US" sz="1600" b="0" i="0" u="none" strike="noStrike" cap="none" normalizeH="0" baseline="0" dirty="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7" name="Text Box 4">
            <a:extLst>
              <a:ext uri="{FF2B5EF4-FFF2-40B4-BE49-F238E27FC236}">
                <a16:creationId xmlns:a16="http://schemas.microsoft.com/office/drawing/2014/main" id="{C27F8813-7F13-4E93-B97E-D2FAF519FDC1}"/>
              </a:ext>
            </a:extLst>
          </p:cNvPr>
          <p:cNvSpPr txBox="1">
            <a:spLocks noChangeArrowheads="1"/>
          </p:cNvSpPr>
          <p:nvPr/>
        </p:nvSpPr>
        <p:spPr bwMode="auto">
          <a:xfrm>
            <a:off x="8207828"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8" name="TextBox 137">
            <a:extLst>
              <a:ext uri="{FF2B5EF4-FFF2-40B4-BE49-F238E27FC236}">
                <a16:creationId xmlns:a16="http://schemas.microsoft.com/office/drawing/2014/main" id="{C77C77A4-1D57-4151-9567-DFF314298436}"/>
              </a:ext>
            </a:extLst>
          </p:cNvPr>
          <p:cNvSpPr txBox="1"/>
          <p:nvPr/>
        </p:nvSpPr>
        <p:spPr>
          <a:xfrm>
            <a:off x="2656114" y="4267200"/>
            <a:ext cx="1093569" cy="461665"/>
          </a:xfrm>
          <a:prstGeom prst="rect">
            <a:avLst/>
          </a:prstGeom>
          <a:noFill/>
        </p:spPr>
        <p:txBody>
          <a:bodyPr wrap="none" rtlCol="0">
            <a:spAutoFit/>
          </a:bodyPr>
          <a:lstStyle/>
          <a:p>
            <a:r>
              <a:rPr lang="en-US" sz="2400" dirty="0">
                <a:solidFill>
                  <a:schemeClr val="bg1"/>
                </a:solidFill>
              </a:rPr>
              <a:t>Assess</a:t>
            </a:r>
          </a:p>
        </p:txBody>
      </p:sp>
      <p:sp>
        <p:nvSpPr>
          <p:cNvPr id="140" name="Rectangle 139">
            <a:extLst>
              <a:ext uri="{FF2B5EF4-FFF2-40B4-BE49-F238E27FC236}">
                <a16:creationId xmlns:a16="http://schemas.microsoft.com/office/drawing/2014/main" id="{F7B80C03-3A76-46E5-B793-ED023B028159}"/>
              </a:ext>
            </a:extLst>
          </p:cNvPr>
          <p:cNvSpPr/>
          <p:nvPr/>
        </p:nvSpPr>
        <p:spPr>
          <a:xfrm>
            <a:off x="4279900" y="2856521"/>
            <a:ext cx="7912100" cy="2246769"/>
          </a:xfrm>
          <a:prstGeom prst="rect">
            <a:avLst/>
          </a:prstGeom>
        </p:spPr>
        <p:txBody>
          <a:bodyPr wrap="square">
            <a:spAutoFit/>
          </a:bodyPr>
          <a:lstStyle/>
          <a:p>
            <a:r>
              <a:rPr lang="en-US" sz="2800" b="1" i="1" u="sng" dirty="0"/>
              <a:t>Study </a:t>
            </a:r>
            <a:r>
              <a:rPr lang="en-US" sz="2800" dirty="0"/>
              <a:t>– Repetition is the key.  Ask ‘why’, ‘how’, ‘what if’. Use Intense Study Sessions* - 3-5 short study sessions/day. Weekend Review – Read notes/material from the week.</a:t>
            </a:r>
          </a:p>
        </p:txBody>
      </p:sp>
      <p:pic>
        <p:nvPicPr>
          <p:cNvPr id="141" name="Picture 2">
            <a:extLst>
              <a:ext uri="{FF2B5EF4-FFF2-40B4-BE49-F238E27FC236}">
                <a16:creationId xmlns:a16="http://schemas.microsoft.com/office/drawing/2014/main" id="{7DF31C80-2391-4876-AD1F-67BC9FC12A1B}"/>
              </a:ext>
            </a:extLst>
          </p:cNvPr>
          <p:cNvPicPr>
            <a:picLocks noChangeAspect="1" noChangeArrowheads="1"/>
          </p:cNvPicPr>
          <p:nvPr/>
        </p:nvPicPr>
        <p:blipFill>
          <a:blip r:embed="rId7" cstate="print"/>
          <a:srcRect/>
          <a:stretch>
            <a:fillRect/>
          </a:stretch>
        </p:blipFill>
        <p:spPr bwMode="auto">
          <a:xfrm>
            <a:off x="437350" y="6469424"/>
            <a:ext cx="1008529" cy="180758"/>
          </a:xfrm>
          <a:prstGeom prst="rect">
            <a:avLst/>
          </a:prstGeom>
          <a:noFill/>
          <a:ln w="9525" algn="in">
            <a:noFill/>
            <a:miter lim="800000"/>
            <a:headEnd/>
            <a:tailEnd/>
          </a:ln>
          <a:effectLst/>
        </p:spPr>
      </p:pic>
    </p:spTree>
    <p:extLst>
      <p:ext uri="{BB962C8B-B14F-4D97-AF65-F5344CB8AC3E}">
        <p14:creationId xmlns:p14="http://schemas.microsoft.com/office/powerpoint/2010/main" val="610153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35">
            <a:extLst>
              <a:ext uri="{FF2B5EF4-FFF2-40B4-BE49-F238E27FC236}">
                <a16:creationId xmlns:a16="http://schemas.microsoft.com/office/drawing/2014/main" id="{DDA3C7FD-5CCF-4673-981A-D3933CCC37E7}"/>
              </a:ext>
            </a:extLst>
          </p:cNvPr>
          <p:cNvSpPr/>
          <p:nvPr/>
        </p:nvSpPr>
        <p:spPr>
          <a:xfrm>
            <a:off x="4668819" y="3505200"/>
            <a:ext cx="7469285" cy="2774218"/>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26">
            <a:extLst>
              <a:ext uri="{FF2B5EF4-FFF2-40B4-BE49-F238E27FC236}">
                <a16:creationId xmlns:a16="http://schemas.microsoft.com/office/drawing/2014/main" id="{3A42B0AB-0078-49CF-B1C1-1C88FFDF5987}"/>
              </a:ext>
            </a:extLst>
          </p:cNvPr>
          <p:cNvGrpSpPr/>
          <p:nvPr/>
        </p:nvGrpSpPr>
        <p:grpSpPr>
          <a:xfrm>
            <a:off x="1208314" y="1066800"/>
            <a:ext cx="3962400" cy="3823094"/>
            <a:chOff x="144629" y="419114"/>
            <a:chExt cx="4351170" cy="4495755"/>
          </a:xfrm>
          <a:solidFill>
            <a:schemeClr val="accent4">
              <a:lumMod val="75000"/>
            </a:schemeClr>
          </a:solidFill>
          <a:scene3d>
            <a:camera prst="orthographicFront"/>
            <a:lightRig rig="flat" dir="t"/>
          </a:scene3d>
        </p:grpSpPr>
        <p:sp>
          <p:nvSpPr>
            <p:cNvPr id="115" name="Oval 114">
              <a:extLst>
                <a:ext uri="{FF2B5EF4-FFF2-40B4-BE49-F238E27FC236}">
                  <a16:creationId xmlns:a16="http://schemas.microsoft.com/office/drawing/2014/main" id="{7494856D-5180-4B1E-BCDE-BAD302BE6868}"/>
                </a:ext>
              </a:extLst>
            </p:cNvPr>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16" name="Oval 4">
              <a:extLst>
                <a:ext uri="{FF2B5EF4-FFF2-40B4-BE49-F238E27FC236}">
                  <a16:creationId xmlns:a16="http://schemas.microsoft.com/office/drawing/2014/main" id="{9D8B0EE2-135B-40DE-9AC4-50DC5A749B0B}"/>
                </a:ext>
              </a:extLst>
            </p:cNvPr>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4</a:t>
              </a:r>
              <a:br>
                <a:rPr lang="en-US" sz="2000" kern="1200" dirty="0"/>
              </a:br>
              <a:r>
                <a:rPr lang="en-US" sz="2000" kern="1200" dirty="0">
                  <a:solidFill>
                    <a:schemeClr val="bg1"/>
                  </a:solidFill>
                </a:rPr>
                <a:t>Reflect</a:t>
              </a:r>
            </a:p>
          </p:txBody>
        </p:sp>
      </p:grpSp>
      <p:graphicFrame>
        <p:nvGraphicFramePr>
          <p:cNvPr id="117" name="Diagram 116">
            <a:extLst>
              <a:ext uri="{FF2B5EF4-FFF2-40B4-BE49-F238E27FC236}">
                <a16:creationId xmlns:a16="http://schemas.microsoft.com/office/drawing/2014/main" id="{CE662AC0-511E-4939-A18B-E512F2B66F28}"/>
              </a:ext>
            </a:extLst>
          </p:cNvPr>
          <p:cNvGraphicFramePr/>
          <p:nvPr>
            <p:extLst/>
          </p:nvPr>
        </p:nvGraphicFramePr>
        <p:xfrm>
          <a:off x="472880" y="418107"/>
          <a:ext cx="5289176" cy="384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9" name="TextBox 118">
            <a:extLst>
              <a:ext uri="{FF2B5EF4-FFF2-40B4-BE49-F238E27FC236}">
                <a16:creationId xmlns:a16="http://schemas.microsoft.com/office/drawing/2014/main" id="{9FAFD7F4-A431-4DFA-9467-BB4FE6BE9770}"/>
              </a:ext>
            </a:extLst>
          </p:cNvPr>
          <p:cNvSpPr txBox="1"/>
          <p:nvPr/>
        </p:nvSpPr>
        <p:spPr>
          <a:xfrm>
            <a:off x="-10886" y="0"/>
            <a:ext cx="12202886" cy="769441"/>
          </a:xfrm>
          <a:prstGeom prst="rect">
            <a:avLst/>
          </a:prstGeom>
          <a:solidFill>
            <a:srgbClr val="666666"/>
          </a:solidFill>
        </p:spPr>
        <p:txBody>
          <a:bodyPr wrap="square" tIns="182880" rIns="457200" bIns="91440" rtlCol="0">
            <a:spAutoFit/>
          </a:bodyPr>
          <a:lstStyle/>
          <a:p>
            <a:r>
              <a:rPr lang="en-US" sz="3200" b="1" dirty="0">
                <a:solidFill>
                  <a:schemeClr val="bg1"/>
                </a:solidFill>
                <a:latin typeface="Goudy Old Style" pitchFamily="18" charset="0"/>
              </a:rPr>
              <a:t>The Study Cycle  </a:t>
            </a:r>
          </a:p>
        </p:txBody>
      </p:sp>
      <p:sp>
        <p:nvSpPr>
          <p:cNvPr id="122" name="TextBox 121">
            <a:extLst>
              <a:ext uri="{FF2B5EF4-FFF2-40B4-BE49-F238E27FC236}">
                <a16:creationId xmlns:a16="http://schemas.microsoft.com/office/drawing/2014/main" id="{949DEA4D-5A11-4F13-AFE0-0BDFB068C36A}"/>
              </a:ext>
            </a:extLst>
          </p:cNvPr>
          <p:cNvSpPr txBox="1"/>
          <p:nvPr/>
        </p:nvSpPr>
        <p:spPr>
          <a:xfrm>
            <a:off x="2656114" y="1828800"/>
            <a:ext cx="1220206" cy="461665"/>
          </a:xfrm>
          <a:prstGeom prst="rect">
            <a:avLst/>
          </a:prstGeom>
          <a:noFill/>
        </p:spPr>
        <p:txBody>
          <a:bodyPr wrap="none" rtlCol="0">
            <a:spAutoFit/>
          </a:bodyPr>
          <a:lstStyle/>
          <a:p>
            <a:r>
              <a:rPr lang="en-US" sz="2400" dirty="0">
                <a:solidFill>
                  <a:schemeClr val="bg1"/>
                </a:solidFill>
              </a:rPr>
              <a:t>Attend</a:t>
            </a:r>
          </a:p>
        </p:txBody>
      </p:sp>
      <p:sp>
        <p:nvSpPr>
          <p:cNvPr id="123" name="TextBox 122">
            <a:extLst>
              <a:ext uri="{FF2B5EF4-FFF2-40B4-BE49-F238E27FC236}">
                <a16:creationId xmlns:a16="http://schemas.microsoft.com/office/drawing/2014/main" id="{FDEC0B1A-ADD4-4B05-BBC6-4AF203D33149}"/>
              </a:ext>
            </a:extLst>
          </p:cNvPr>
          <p:cNvSpPr txBox="1"/>
          <p:nvPr/>
        </p:nvSpPr>
        <p:spPr>
          <a:xfrm>
            <a:off x="2604883" y="2756062"/>
            <a:ext cx="1260281" cy="461665"/>
          </a:xfrm>
          <a:prstGeom prst="rect">
            <a:avLst/>
          </a:prstGeom>
          <a:noFill/>
        </p:spPr>
        <p:txBody>
          <a:bodyPr wrap="none" rtlCol="0">
            <a:spAutoFit/>
          </a:bodyPr>
          <a:lstStyle/>
          <a:p>
            <a:r>
              <a:rPr lang="en-US" sz="2400" dirty="0">
                <a:solidFill>
                  <a:schemeClr val="bg1"/>
                </a:solidFill>
              </a:rPr>
              <a:t>Review</a:t>
            </a:r>
          </a:p>
        </p:txBody>
      </p:sp>
      <p:sp>
        <p:nvSpPr>
          <p:cNvPr id="124" name="TextBox 123">
            <a:extLst>
              <a:ext uri="{FF2B5EF4-FFF2-40B4-BE49-F238E27FC236}">
                <a16:creationId xmlns:a16="http://schemas.microsoft.com/office/drawing/2014/main" id="{F4E022B7-F669-492A-AF98-1B6A3D7F9555}"/>
              </a:ext>
            </a:extLst>
          </p:cNvPr>
          <p:cNvSpPr txBox="1"/>
          <p:nvPr/>
        </p:nvSpPr>
        <p:spPr>
          <a:xfrm>
            <a:off x="2732314" y="3505200"/>
            <a:ext cx="1007007" cy="461665"/>
          </a:xfrm>
          <a:prstGeom prst="rect">
            <a:avLst/>
          </a:prstGeom>
          <a:noFill/>
        </p:spPr>
        <p:txBody>
          <a:bodyPr wrap="none" rtlCol="0">
            <a:spAutoFit/>
          </a:bodyPr>
          <a:lstStyle/>
          <a:p>
            <a:r>
              <a:rPr lang="en-US" sz="2400" dirty="0">
                <a:solidFill>
                  <a:schemeClr val="bg1"/>
                </a:solidFill>
              </a:rPr>
              <a:t>Study</a:t>
            </a:r>
          </a:p>
        </p:txBody>
      </p:sp>
      <p:sp>
        <p:nvSpPr>
          <p:cNvPr id="132" name="Rectangle 131">
            <a:extLst>
              <a:ext uri="{FF2B5EF4-FFF2-40B4-BE49-F238E27FC236}">
                <a16:creationId xmlns:a16="http://schemas.microsoft.com/office/drawing/2014/main" id="{7D1F33FD-08DF-4424-8701-019531C4B39F}"/>
              </a:ext>
            </a:extLst>
          </p:cNvPr>
          <p:cNvSpPr/>
          <p:nvPr/>
        </p:nvSpPr>
        <p:spPr>
          <a:xfrm>
            <a:off x="4948518" y="3605480"/>
            <a:ext cx="7293366" cy="2677656"/>
          </a:xfrm>
          <a:prstGeom prst="rect">
            <a:avLst/>
          </a:prstGeom>
        </p:spPr>
        <p:txBody>
          <a:bodyPr wrap="square">
            <a:spAutoFit/>
          </a:bodyPr>
          <a:lstStyle/>
          <a:p>
            <a:r>
              <a:rPr lang="en-US" sz="2800" b="1" i="1" u="sng" dirty="0"/>
              <a:t>Assess</a:t>
            </a:r>
            <a:r>
              <a:rPr lang="en-US" sz="2800" b="1" u="sng" dirty="0"/>
              <a:t> your Learning</a:t>
            </a:r>
            <a:r>
              <a:rPr lang="en-US" sz="2800" b="1" dirty="0"/>
              <a:t> </a:t>
            </a:r>
            <a:r>
              <a:rPr lang="en-US" sz="2800" dirty="0"/>
              <a:t>– Periodically perform reality checks</a:t>
            </a:r>
          </a:p>
          <a:p>
            <a:pPr marL="234950" indent="-123825">
              <a:buFont typeface="Arial" pitchFamily="34" charset="0"/>
              <a:buChar char="•"/>
            </a:pPr>
            <a:r>
              <a:rPr lang="en-US" sz="2800" dirty="0"/>
              <a:t>Am I using study methods that are effective?</a:t>
            </a:r>
          </a:p>
          <a:p>
            <a:pPr marL="234950" indent="-123825">
              <a:buFont typeface="Arial" pitchFamily="34" charset="0"/>
              <a:buChar char="•"/>
            </a:pPr>
            <a:r>
              <a:rPr lang="en-US" sz="2800" dirty="0"/>
              <a:t>Do I understand the material enough to teach it to others?</a:t>
            </a:r>
          </a:p>
        </p:txBody>
      </p:sp>
      <p:sp>
        <p:nvSpPr>
          <p:cNvPr id="133" name="TextBox 132">
            <a:extLst>
              <a:ext uri="{FF2B5EF4-FFF2-40B4-BE49-F238E27FC236}">
                <a16:creationId xmlns:a16="http://schemas.microsoft.com/office/drawing/2014/main" id="{4D2CA6DE-BF5F-4FD2-A124-00A58B19DC9E}"/>
              </a:ext>
            </a:extLst>
          </p:cNvPr>
          <p:cNvSpPr txBox="1"/>
          <p:nvPr/>
        </p:nvSpPr>
        <p:spPr>
          <a:xfrm>
            <a:off x="2503714" y="914400"/>
            <a:ext cx="1348446" cy="461665"/>
          </a:xfrm>
          <a:prstGeom prst="rect">
            <a:avLst/>
          </a:prstGeom>
          <a:noFill/>
        </p:spPr>
        <p:txBody>
          <a:bodyPr wrap="none" rtlCol="0">
            <a:spAutoFit/>
          </a:bodyPr>
          <a:lstStyle/>
          <a:p>
            <a:r>
              <a:rPr lang="en-US" sz="2400" dirty="0">
                <a:solidFill>
                  <a:schemeClr val="bg1"/>
                </a:solidFill>
              </a:rPr>
              <a:t>Preview</a:t>
            </a:r>
          </a:p>
        </p:txBody>
      </p:sp>
      <p:cxnSp>
        <p:nvCxnSpPr>
          <p:cNvPr id="134" name="Straight Connector 133">
            <a:extLst>
              <a:ext uri="{FF2B5EF4-FFF2-40B4-BE49-F238E27FC236}">
                <a16:creationId xmlns:a16="http://schemas.microsoft.com/office/drawing/2014/main" id="{421F3BF6-8B55-4272-9282-9BC26D74CC9B}"/>
              </a:ext>
            </a:extLst>
          </p:cNvPr>
          <p:cNvCxnSpPr>
            <a:cxnSpLocks/>
          </p:cNvCxnSpPr>
          <p:nvPr/>
        </p:nvCxnSpPr>
        <p:spPr>
          <a:xfrm>
            <a:off x="-10886" y="0"/>
            <a:ext cx="12202886"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753FC55-39A4-4312-A4C4-536665D0682F}"/>
              </a:ext>
            </a:extLst>
          </p:cNvPr>
          <p:cNvCxnSpPr>
            <a:cxnSpLocks/>
          </p:cNvCxnSpPr>
          <p:nvPr/>
        </p:nvCxnSpPr>
        <p:spPr>
          <a:xfrm flipV="1">
            <a:off x="-10886" y="6358433"/>
            <a:ext cx="12202886" cy="319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36" name="Text Box 3">
            <a:extLst>
              <a:ext uri="{FF2B5EF4-FFF2-40B4-BE49-F238E27FC236}">
                <a16:creationId xmlns:a16="http://schemas.microsoft.com/office/drawing/2014/main" id="{45A8244C-EAF9-4E2A-934F-55C95EB90826}"/>
              </a:ext>
            </a:extLst>
          </p:cNvPr>
          <p:cNvSpPr txBox="1">
            <a:spLocks noChangeArrowheads="1"/>
          </p:cNvSpPr>
          <p:nvPr/>
        </p:nvSpPr>
        <p:spPr bwMode="auto">
          <a:xfrm>
            <a:off x="8930607"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oudy Old Style" pitchFamily="18" charset="0"/>
                <a:cs typeface="Arial" pitchFamily="34" charset="0"/>
              </a:rPr>
              <a:t>C</a:t>
            </a:r>
            <a:r>
              <a:rPr kumimoji="0" lang="en-US" sz="1600" b="0" i="0" u="none" strike="noStrike" cap="none" normalizeH="0" baseline="0" dirty="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a:ln>
                  <a:noFill/>
                </a:ln>
                <a:solidFill>
                  <a:srgbClr val="000000"/>
                </a:solidFill>
                <a:effectLst/>
                <a:latin typeface="Goudy Old Style" pitchFamily="18" charset="0"/>
                <a:cs typeface="Arial" pitchFamily="34" charset="0"/>
              </a:rPr>
              <a:t>A</a:t>
            </a:r>
            <a:r>
              <a:rPr kumimoji="0" lang="en-US" sz="1600" b="0" i="0" u="none" strike="noStrike" cap="none" normalizeH="0" baseline="0" dirty="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a:ln>
                  <a:noFill/>
                </a:ln>
                <a:solidFill>
                  <a:srgbClr val="000000"/>
                </a:solidFill>
                <a:effectLst/>
                <a:latin typeface="Goudy Old Style" pitchFamily="18" charset="0"/>
                <a:cs typeface="Arial" pitchFamily="34" charset="0"/>
              </a:rPr>
              <a:t>S</a:t>
            </a:r>
            <a:r>
              <a:rPr kumimoji="0" lang="en-US" sz="1600" b="0" i="0" u="none" strike="noStrike" cap="none" normalizeH="0" baseline="0" dirty="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7" name="Text Box 4">
            <a:extLst>
              <a:ext uri="{FF2B5EF4-FFF2-40B4-BE49-F238E27FC236}">
                <a16:creationId xmlns:a16="http://schemas.microsoft.com/office/drawing/2014/main" id="{C27F8813-7F13-4E93-B97E-D2FAF519FDC1}"/>
              </a:ext>
            </a:extLst>
          </p:cNvPr>
          <p:cNvSpPr txBox="1">
            <a:spLocks noChangeArrowheads="1"/>
          </p:cNvSpPr>
          <p:nvPr/>
        </p:nvSpPr>
        <p:spPr bwMode="auto">
          <a:xfrm>
            <a:off x="8207828"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8" name="TextBox 137">
            <a:extLst>
              <a:ext uri="{FF2B5EF4-FFF2-40B4-BE49-F238E27FC236}">
                <a16:creationId xmlns:a16="http://schemas.microsoft.com/office/drawing/2014/main" id="{C77C77A4-1D57-4151-9567-DFF314298436}"/>
              </a:ext>
            </a:extLst>
          </p:cNvPr>
          <p:cNvSpPr txBox="1"/>
          <p:nvPr/>
        </p:nvSpPr>
        <p:spPr>
          <a:xfrm>
            <a:off x="2656114" y="4267200"/>
            <a:ext cx="1093569" cy="461665"/>
          </a:xfrm>
          <a:prstGeom prst="rect">
            <a:avLst/>
          </a:prstGeom>
          <a:noFill/>
        </p:spPr>
        <p:txBody>
          <a:bodyPr wrap="none" rtlCol="0">
            <a:spAutoFit/>
          </a:bodyPr>
          <a:lstStyle/>
          <a:p>
            <a:r>
              <a:rPr lang="en-US" sz="2400" dirty="0">
                <a:solidFill>
                  <a:schemeClr val="bg1"/>
                </a:solidFill>
              </a:rPr>
              <a:t>Assess</a:t>
            </a:r>
          </a:p>
        </p:txBody>
      </p:sp>
      <p:pic>
        <p:nvPicPr>
          <p:cNvPr id="141" name="Picture 2">
            <a:extLst>
              <a:ext uri="{FF2B5EF4-FFF2-40B4-BE49-F238E27FC236}">
                <a16:creationId xmlns:a16="http://schemas.microsoft.com/office/drawing/2014/main" id="{7DF31C80-2391-4876-AD1F-67BC9FC12A1B}"/>
              </a:ext>
            </a:extLst>
          </p:cNvPr>
          <p:cNvPicPr>
            <a:picLocks noChangeAspect="1" noChangeArrowheads="1"/>
          </p:cNvPicPr>
          <p:nvPr/>
        </p:nvPicPr>
        <p:blipFill>
          <a:blip r:embed="rId7" cstate="print"/>
          <a:srcRect/>
          <a:stretch>
            <a:fillRect/>
          </a:stretch>
        </p:blipFill>
        <p:spPr bwMode="auto">
          <a:xfrm>
            <a:off x="437350" y="6469424"/>
            <a:ext cx="1008529" cy="180758"/>
          </a:xfrm>
          <a:prstGeom prst="rect">
            <a:avLst/>
          </a:prstGeom>
          <a:noFill/>
          <a:ln w="9525" algn="in">
            <a:noFill/>
            <a:miter lim="800000"/>
            <a:headEnd/>
            <a:tailEnd/>
          </a:ln>
          <a:effectLst/>
        </p:spPr>
      </p:pic>
    </p:spTree>
    <p:extLst>
      <p:ext uri="{BB962C8B-B14F-4D97-AF65-F5344CB8AC3E}">
        <p14:creationId xmlns:p14="http://schemas.microsoft.com/office/powerpoint/2010/main" val="1343701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 name="Rounded Rectangle 8">
            <a:extLst>
              <a:ext uri="{FF2B5EF4-FFF2-40B4-BE49-F238E27FC236}">
                <a16:creationId xmlns:a16="http://schemas.microsoft.com/office/drawing/2014/main" id="{EF67DE2A-BD0B-4ADA-8976-A05C18D7B1B5}"/>
              </a:ext>
            </a:extLst>
          </p:cNvPr>
          <p:cNvSpPr/>
          <p:nvPr/>
        </p:nvSpPr>
        <p:spPr>
          <a:xfrm>
            <a:off x="206301" y="1114350"/>
            <a:ext cx="11768510" cy="4971321"/>
          </a:xfrm>
          <a:prstGeom prst="roundRect">
            <a:avLst>
              <a:gd name="adj" fmla="val 10000"/>
            </a:avLst>
          </a:prstGeom>
          <a:solidFill>
            <a:schemeClr val="accent4">
              <a:lumMod val="20000"/>
              <a:lumOff val="80000"/>
            </a:schemeClr>
          </a:solidFill>
          <a:ln>
            <a:solidFill>
              <a:schemeClr val="bg1">
                <a:lumMod val="75000"/>
              </a:schemeClr>
            </a:solidFill>
            <a:prstDash val="solid"/>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9" name="TextBox 118">
            <a:extLst>
              <a:ext uri="{FF2B5EF4-FFF2-40B4-BE49-F238E27FC236}">
                <a16:creationId xmlns:a16="http://schemas.microsoft.com/office/drawing/2014/main" id="{9FAFD7F4-A431-4DFA-9467-BB4FE6BE9770}"/>
              </a:ext>
            </a:extLst>
          </p:cNvPr>
          <p:cNvSpPr txBox="1"/>
          <p:nvPr/>
        </p:nvSpPr>
        <p:spPr>
          <a:xfrm>
            <a:off x="-10886" y="0"/>
            <a:ext cx="12202886" cy="769441"/>
          </a:xfrm>
          <a:prstGeom prst="rect">
            <a:avLst/>
          </a:prstGeom>
          <a:solidFill>
            <a:srgbClr val="666666"/>
          </a:solidFill>
        </p:spPr>
        <p:txBody>
          <a:bodyPr wrap="square" tIns="182880" rIns="457200" bIns="91440" rtlCol="0">
            <a:spAutoFit/>
          </a:bodyPr>
          <a:lstStyle/>
          <a:p>
            <a:r>
              <a:rPr lang="en-US" sz="3200" b="1" dirty="0">
                <a:solidFill>
                  <a:schemeClr val="bg1"/>
                </a:solidFill>
                <a:latin typeface="Goudy Old Style" pitchFamily="18" charset="0"/>
              </a:rPr>
              <a:t>The Study Cycle  </a:t>
            </a:r>
          </a:p>
        </p:txBody>
      </p:sp>
      <p:graphicFrame>
        <p:nvGraphicFramePr>
          <p:cNvPr id="120" name="Table 119">
            <a:extLst>
              <a:ext uri="{FF2B5EF4-FFF2-40B4-BE49-F238E27FC236}">
                <a16:creationId xmlns:a16="http://schemas.microsoft.com/office/drawing/2014/main" id="{534538BD-D8FD-43F7-AA87-1D197710611B}"/>
              </a:ext>
            </a:extLst>
          </p:cNvPr>
          <p:cNvGraphicFramePr>
            <a:graphicFrameLocks noGrp="1"/>
          </p:cNvGraphicFramePr>
          <p:nvPr>
            <p:extLst>
              <p:ext uri="{D42A27DB-BD31-4B8C-83A1-F6EECF244321}">
                <p14:modId xmlns:p14="http://schemas.microsoft.com/office/powerpoint/2010/main" val="1338281255"/>
              </p:ext>
            </p:extLst>
          </p:nvPr>
        </p:nvGraphicFramePr>
        <p:xfrm>
          <a:off x="437350" y="1363117"/>
          <a:ext cx="11284750" cy="4472064"/>
        </p:xfrm>
        <a:graphic>
          <a:graphicData uri="http://schemas.openxmlformats.org/drawingml/2006/table">
            <a:tbl>
              <a:tblPr/>
              <a:tblGrid>
                <a:gridCol w="450544">
                  <a:extLst>
                    <a:ext uri="{9D8B030D-6E8A-4147-A177-3AD203B41FA5}">
                      <a16:colId xmlns:a16="http://schemas.microsoft.com/office/drawing/2014/main" val="20000"/>
                    </a:ext>
                  </a:extLst>
                </a:gridCol>
                <a:gridCol w="2166071">
                  <a:extLst>
                    <a:ext uri="{9D8B030D-6E8A-4147-A177-3AD203B41FA5}">
                      <a16:colId xmlns:a16="http://schemas.microsoft.com/office/drawing/2014/main" val="20001"/>
                    </a:ext>
                  </a:extLst>
                </a:gridCol>
                <a:gridCol w="1657735">
                  <a:extLst>
                    <a:ext uri="{9D8B030D-6E8A-4147-A177-3AD203B41FA5}">
                      <a16:colId xmlns:a16="http://schemas.microsoft.com/office/drawing/2014/main" val="20002"/>
                    </a:ext>
                  </a:extLst>
                </a:gridCol>
                <a:gridCol w="7010400">
                  <a:extLst>
                    <a:ext uri="{9D8B030D-6E8A-4147-A177-3AD203B41FA5}">
                      <a16:colId xmlns:a16="http://schemas.microsoft.com/office/drawing/2014/main" val="20003"/>
                    </a:ext>
                  </a:extLst>
                </a:gridCol>
              </a:tblGrid>
              <a:tr h="1068549">
                <a:tc>
                  <a:txBody>
                    <a:bodyPr/>
                    <a:lstStyle/>
                    <a:p>
                      <a:pPr marL="0" marR="0" algn="l">
                        <a:lnSpc>
                          <a:spcPct val="115000"/>
                        </a:lnSpc>
                        <a:spcBef>
                          <a:spcPts val="0"/>
                        </a:spcBef>
                        <a:spcAft>
                          <a:spcPts val="0"/>
                        </a:spcAft>
                      </a:pPr>
                      <a:r>
                        <a:rPr lang="en-US" sz="2400" b="1" dirty="0">
                          <a:solidFill>
                            <a:schemeClr val="tx1"/>
                          </a:solidFill>
                          <a:latin typeface="+mn-lt"/>
                          <a:ea typeface="Calibri"/>
                          <a:cs typeface="Times New Roman"/>
                        </a:rPr>
                        <a:t>1</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2800" b="1" dirty="0">
                          <a:solidFill>
                            <a:schemeClr val="tx1"/>
                          </a:solidFill>
                          <a:latin typeface="+mn-lt"/>
                          <a:ea typeface="Calibri"/>
                          <a:cs typeface="Times New Roman"/>
                        </a:rPr>
                        <a:t>Set a Goal</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2800" dirty="0">
                          <a:solidFill>
                            <a:schemeClr val="tx1"/>
                          </a:solidFill>
                          <a:latin typeface="+mn-lt"/>
                          <a:ea typeface="Calibri"/>
                          <a:cs typeface="Times New Roman"/>
                        </a:rPr>
                        <a:t>(1-2 min)</a:t>
                      </a:r>
                    </a:p>
                  </a:txBody>
                  <a:tcPr marL="56165" marR="56165" marT="0" marB="0">
                    <a:lnL>
                      <a:noFill/>
                    </a:lnL>
                    <a:lnR>
                      <a:noFill/>
                    </a:lnR>
                    <a:lnT>
                      <a:noFill/>
                    </a:lnT>
                    <a:lnB>
                      <a:noFill/>
                    </a:lnB>
                  </a:tcPr>
                </a:tc>
                <a:tc>
                  <a:txBody>
                    <a:bodyPr/>
                    <a:lstStyle/>
                    <a:p>
                      <a:pPr marL="0" marR="0" algn="l">
                        <a:spcBef>
                          <a:spcPts val="0"/>
                        </a:spcBef>
                        <a:spcAft>
                          <a:spcPts val="0"/>
                        </a:spcAft>
                      </a:pPr>
                      <a:r>
                        <a:rPr lang="en-US" sz="2800" b="1" kern="1200" dirty="0">
                          <a:solidFill>
                            <a:schemeClr val="tx1"/>
                          </a:solidFill>
                          <a:latin typeface="+mn-lt"/>
                          <a:ea typeface="Times New Roman"/>
                          <a:cs typeface="Times New Roman"/>
                        </a:rPr>
                        <a:t>Decide what you want to accomplish in your study session </a:t>
                      </a:r>
                      <a:endParaRPr lang="en-US" sz="28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0"/>
                  </a:ext>
                </a:extLst>
              </a:tr>
              <a:tr h="1403734">
                <a:tc>
                  <a:txBody>
                    <a:bodyPr/>
                    <a:lstStyle/>
                    <a:p>
                      <a:pPr marL="0" marR="0" algn="l">
                        <a:lnSpc>
                          <a:spcPct val="115000"/>
                        </a:lnSpc>
                        <a:spcBef>
                          <a:spcPts val="0"/>
                        </a:spcBef>
                        <a:spcAft>
                          <a:spcPts val="0"/>
                        </a:spcAft>
                      </a:pPr>
                      <a:r>
                        <a:rPr lang="en-US" sz="2400" b="1" dirty="0">
                          <a:solidFill>
                            <a:schemeClr val="tx1"/>
                          </a:solidFill>
                          <a:latin typeface="+mn-lt"/>
                          <a:ea typeface="Calibri"/>
                          <a:cs typeface="Times New Roman"/>
                        </a:rPr>
                        <a:t>2</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2800" b="1" dirty="0">
                          <a:solidFill>
                            <a:schemeClr val="tx1"/>
                          </a:solidFill>
                          <a:latin typeface="+mn-lt"/>
                          <a:ea typeface="Calibri"/>
                          <a:cs typeface="Times New Roman"/>
                        </a:rPr>
                        <a:t>Study with Focus</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2800" dirty="0">
                          <a:solidFill>
                            <a:schemeClr val="tx1"/>
                          </a:solidFill>
                          <a:latin typeface="+mn-lt"/>
                          <a:ea typeface="Calibri"/>
                          <a:cs typeface="Times New Roman"/>
                        </a:rPr>
                        <a:t>(30-50 min)</a:t>
                      </a:r>
                    </a:p>
                  </a:txBody>
                  <a:tcPr marL="56165" marR="56165" marT="0" marB="0">
                    <a:lnL>
                      <a:noFill/>
                    </a:lnL>
                    <a:lnR>
                      <a:noFill/>
                    </a:lnR>
                    <a:lnT>
                      <a:noFill/>
                    </a:lnT>
                    <a:lnB>
                      <a:noFill/>
                    </a:lnB>
                  </a:tcPr>
                </a:tc>
                <a:tc>
                  <a:txBody>
                    <a:bodyPr/>
                    <a:lstStyle/>
                    <a:p>
                      <a:pPr marL="0" marR="0" algn="l">
                        <a:spcBef>
                          <a:spcPts val="0"/>
                        </a:spcBef>
                        <a:spcAft>
                          <a:spcPts val="0"/>
                        </a:spcAft>
                      </a:pPr>
                      <a:r>
                        <a:rPr lang="en-US" sz="2800" b="1" kern="1200" dirty="0">
                          <a:solidFill>
                            <a:schemeClr val="tx1"/>
                          </a:solidFill>
                          <a:latin typeface="+mn-lt"/>
                          <a:ea typeface="Times New Roman"/>
                          <a:cs typeface="Times New Roman"/>
                        </a:rPr>
                        <a:t>Interact with material</a:t>
                      </a:r>
                      <a:r>
                        <a:rPr lang="en-US" sz="2800" b="0" dirty="0">
                          <a:solidFill>
                            <a:schemeClr val="tx1"/>
                          </a:solidFill>
                          <a:latin typeface="+mn-lt"/>
                          <a:ea typeface="Times New Roman"/>
                          <a:cs typeface="Times New Roman"/>
                        </a:rPr>
                        <a:t>- organize, concept map, summarize,</a:t>
                      </a:r>
                      <a:r>
                        <a:rPr lang="en-US" sz="2800" b="0" baseline="0" dirty="0">
                          <a:solidFill>
                            <a:schemeClr val="tx1"/>
                          </a:solidFill>
                          <a:latin typeface="+mn-lt"/>
                          <a:ea typeface="Times New Roman"/>
                          <a:cs typeface="Times New Roman"/>
                        </a:rPr>
                        <a:t> process, re-read, fill-in notes, reflect, etc.</a:t>
                      </a:r>
                      <a:r>
                        <a:rPr lang="en-US" sz="2800" b="0" kern="1200" dirty="0">
                          <a:solidFill>
                            <a:schemeClr val="tx1"/>
                          </a:solidFill>
                          <a:latin typeface="+mn-lt"/>
                          <a:ea typeface="Times New Roman"/>
                          <a:cs typeface="Times New Roman"/>
                        </a:rPr>
                        <a:t>  </a:t>
                      </a:r>
                      <a:endParaRPr lang="en-US" sz="2800" b="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1"/>
                  </a:ext>
                </a:extLst>
              </a:tr>
              <a:tr h="990600">
                <a:tc>
                  <a:txBody>
                    <a:bodyPr/>
                    <a:lstStyle/>
                    <a:p>
                      <a:pPr marL="0" marR="0" algn="l">
                        <a:lnSpc>
                          <a:spcPct val="115000"/>
                        </a:lnSpc>
                        <a:spcBef>
                          <a:spcPts val="0"/>
                        </a:spcBef>
                        <a:spcAft>
                          <a:spcPts val="0"/>
                        </a:spcAft>
                      </a:pPr>
                      <a:r>
                        <a:rPr lang="en-US" sz="2400" b="1" dirty="0">
                          <a:solidFill>
                            <a:schemeClr val="tx1"/>
                          </a:solidFill>
                          <a:latin typeface="+mn-lt"/>
                          <a:ea typeface="Calibri"/>
                          <a:cs typeface="Times New Roman"/>
                        </a:rPr>
                        <a:t>3</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2800" b="1" dirty="0">
                          <a:solidFill>
                            <a:schemeClr val="tx1"/>
                          </a:solidFill>
                          <a:latin typeface="+mn-lt"/>
                          <a:ea typeface="Calibri"/>
                          <a:cs typeface="Times New Roman"/>
                        </a:rPr>
                        <a:t>Reward</a:t>
                      </a:r>
                      <a:r>
                        <a:rPr lang="en-US" sz="2800" b="1" baseline="0" dirty="0">
                          <a:solidFill>
                            <a:schemeClr val="tx1"/>
                          </a:solidFill>
                          <a:latin typeface="+mn-lt"/>
                          <a:ea typeface="Calibri"/>
                          <a:cs typeface="Times New Roman"/>
                        </a:rPr>
                        <a:t> Yourself</a:t>
                      </a:r>
                      <a:endParaRPr lang="en-US" sz="2800" b="1"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2800" dirty="0">
                          <a:solidFill>
                            <a:schemeClr val="tx1"/>
                          </a:solidFill>
                          <a:latin typeface="+mn-lt"/>
                          <a:ea typeface="Calibri"/>
                          <a:cs typeface="Times New Roman"/>
                        </a:rPr>
                        <a:t>(10-15 min) </a:t>
                      </a:r>
                    </a:p>
                  </a:txBody>
                  <a:tcPr marL="56165" marR="56165" marT="0" marB="0">
                    <a:lnL>
                      <a:noFill/>
                    </a:lnL>
                    <a:lnR>
                      <a:noFill/>
                    </a:lnR>
                    <a:lnT>
                      <a:noFill/>
                    </a:lnT>
                    <a:lnB>
                      <a:noFill/>
                    </a:lnB>
                  </a:tcPr>
                </a:tc>
                <a:tc>
                  <a:txBody>
                    <a:bodyPr/>
                    <a:lstStyle/>
                    <a:p>
                      <a:pPr marL="0" marR="0" algn="l">
                        <a:spcBef>
                          <a:spcPts val="0"/>
                        </a:spcBef>
                        <a:spcAft>
                          <a:spcPts val="0"/>
                        </a:spcAft>
                      </a:pPr>
                      <a:r>
                        <a:rPr lang="en-US" sz="2800" b="1" kern="1200" dirty="0">
                          <a:solidFill>
                            <a:schemeClr val="tx1"/>
                          </a:solidFill>
                          <a:latin typeface="+mn-lt"/>
                          <a:ea typeface="Times New Roman"/>
                          <a:cs typeface="Times New Roman"/>
                        </a:rPr>
                        <a:t>Take a break </a:t>
                      </a:r>
                      <a:r>
                        <a:rPr lang="en-US" sz="2800" b="0" dirty="0">
                          <a:solidFill>
                            <a:schemeClr val="tx1"/>
                          </a:solidFill>
                          <a:latin typeface="+mn-lt"/>
                          <a:ea typeface="Times New Roman"/>
                          <a:cs typeface="Times New Roman"/>
                        </a:rPr>
                        <a:t>– call a friend, play a short game, get a snack</a:t>
                      </a:r>
                      <a:r>
                        <a:rPr lang="en-US" sz="2800" b="0" baseline="0" dirty="0">
                          <a:solidFill>
                            <a:schemeClr val="tx1"/>
                          </a:solidFill>
                          <a:latin typeface="+mn-lt"/>
                          <a:ea typeface="Times New Roman"/>
                          <a:cs typeface="Times New Roman"/>
                        </a:rPr>
                        <a:t>, etc.</a:t>
                      </a:r>
                      <a:r>
                        <a:rPr lang="en-US" sz="2800" b="0" kern="1200" dirty="0">
                          <a:solidFill>
                            <a:schemeClr val="tx1"/>
                          </a:solidFill>
                          <a:latin typeface="+mn-lt"/>
                          <a:ea typeface="Times New Roman"/>
                          <a:cs typeface="Times New Roman"/>
                        </a:rPr>
                        <a:t>  </a:t>
                      </a:r>
                      <a:endParaRPr lang="en-US" sz="2800" b="0" dirty="0">
                        <a:solidFill>
                          <a:schemeClr val="tx1"/>
                        </a:solidFill>
                        <a:latin typeface="+mn-lt"/>
                        <a:ea typeface="Times New Roman"/>
                        <a:cs typeface="Times New Roman"/>
                      </a:endParaRPr>
                    </a:p>
                  </a:txBody>
                  <a:tcPr marL="56165" marR="56165" marT="0" marB="0" anchor="ctr">
                    <a:lnL>
                      <a:noFill/>
                    </a:lnL>
                    <a:lnR>
                      <a:noFill/>
                    </a:lnR>
                    <a:lnT>
                      <a:noFill/>
                    </a:lnT>
                    <a:lnB>
                      <a:noFill/>
                    </a:lnB>
                  </a:tcPr>
                </a:tc>
                <a:extLst>
                  <a:ext uri="{0D108BD9-81ED-4DB2-BD59-A6C34878D82A}">
                    <a16:rowId xmlns:a16="http://schemas.microsoft.com/office/drawing/2014/main" val="10002"/>
                  </a:ext>
                </a:extLst>
              </a:tr>
              <a:tr h="1009181">
                <a:tc>
                  <a:txBody>
                    <a:bodyPr/>
                    <a:lstStyle/>
                    <a:p>
                      <a:pPr marL="0" marR="0" algn="l">
                        <a:lnSpc>
                          <a:spcPct val="115000"/>
                        </a:lnSpc>
                        <a:spcBef>
                          <a:spcPts val="0"/>
                        </a:spcBef>
                        <a:spcAft>
                          <a:spcPts val="0"/>
                        </a:spcAft>
                      </a:pPr>
                      <a:r>
                        <a:rPr lang="en-US" sz="2400" b="1" dirty="0">
                          <a:solidFill>
                            <a:schemeClr val="tx1"/>
                          </a:solidFill>
                          <a:latin typeface="+mn-lt"/>
                          <a:ea typeface="Calibri"/>
                          <a:cs typeface="Times New Roman"/>
                        </a:rPr>
                        <a:t>4</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2800" b="1" dirty="0">
                          <a:solidFill>
                            <a:schemeClr val="tx1"/>
                          </a:solidFill>
                          <a:latin typeface="+mn-lt"/>
                          <a:ea typeface="Calibri"/>
                          <a:cs typeface="Times New Roman"/>
                        </a:rPr>
                        <a:t>Review</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2800" dirty="0">
                          <a:solidFill>
                            <a:schemeClr val="tx1"/>
                          </a:solidFill>
                          <a:latin typeface="+mn-lt"/>
                          <a:ea typeface="Calibri"/>
                          <a:cs typeface="Times New Roman"/>
                        </a:rPr>
                        <a:t>(5 min)</a:t>
                      </a:r>
                    </a:p>
                  </a:txBody>
                  <a:tcPr marL="56165" marR="56165" marT="0" marB="0">
                    <a:lnL>
                      <a:noFill/>
                    </a:lnL>
                    <a:lnR>
                      <a:noFill/>
                    </a:lnR>
                    <a:lnT>
                      <a:noFill/>
                    </a:lnT>
                    <a:lnB>
                      <a:noFill/>
                    </a:lnB>
                  </a:tcPr>
                </a:tc>
                <a:tc>
                  <a:txBody>
                    <a:bodyPr/>
                    <a:lstStyle/>
                    <a:p>
                      <a:pPr marL="0" marR="0" algn="l">
                        <a:spcBef>
                          <a:spcPts val="0"/>
                        </a:spcBef>
                        <a:spcAft>
                          <a:spcPts val="0"/>
                        </a:spcAft>
                      </a:pPr>
                      <a:r>
                        <a:rPr lang="en-US" sz="2800" b="1" kern="1200" dirty="0">
                          <a:solidFill>
                            <a:schemeClr val="tx1"/>
                          </a:solidFill>
                          <a:latin typeface="+mn-lt"/>
                          <a:ea typeface="Times New Roman"/>
                          <a:cs typeface="Times New Roman"/>
                        </a:rPr>
                        <a:t>Go over what you just studied</a:t>
                      </a:r>
                      <a:r>
                        <a:rPr lang="en-US" sz="2800" b="0" kern="1200" dirty="0">
                          <a:solidFill>
                            <a:schemeClr val="tx1"/>
                          </a:solidFill>
                          <a:latin typeface="+mn-lt"/>
                          <a:ea typeface="Times New Roman"/>
                          <a:cs typeface="Times New Roman"/>
                        </a:rPr>
                        <a:t>  </a:t>
                      </a:r>
                      <a:endParaRPr lang="en-US" sz="2800" b="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125" name="Rounded Rectangle 25">
            <a:extLst>
              <a:ext uri="{FF2B5EF4-FFF2-40B4-BE49-F238E27FC236}">
                <a16:creationId xmlns:a16="http://schemas.microsoft.com/office/drawing/2014/main" id="{267F2BE3-8795-4C71-98CD-6979002DF23F}"/>
              </a:ext>
            </a:extLst>
          </p:cNvPr>
          <p:cNvSpPr/>
          <p:nvPr/>
        </p:nvSpPr>
        <p:spPr>
          <a:xfrm>
            <a:off x="3243942" y="50698"/>
            <a:ext cx="5693229" cy="668045"/>
          </a:xfrm>
          <a:prstGeom prst="roundRect">
            <a:avLst/>
          </a:prstGeom>
          <a:solidFill>
            <a:schemeClr val="accent4">
              <a:lumMod val="20000"/>
              <a:lumOff val="80000"/>
            </a:schemeClr>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801199E5-5C54-4643-A211-F973AD5B8879}"/>
              </a:ext>
            </a:extLst>
          </p:cNvPr>
          <p:cNvSpPr txBox="1"/>
          <p:nvPr/>
        </p:nvSpPr>
        <p:spPr>
          <a:xfrm>
            <a:off x="4009037" y="139244"/>
            <a:ext cx="4123765" cy="523220"/>
          </a:xfrm>
          <a:prstGeom prst="rect">
            <a:avLst/>
          </a:prstGeom>
          <a:noFill/>
        </p:spPr>
        <p:txBody>
          <a:bodyPr wrap="square" rtlCol="0">
            <a:spAutoFit/>
          </a:bodyPr>
          <a:lstStyle/>
          <a:p>
            <a:r>
              <a:rPr lang="en-US" sz="2800" dirty="0"/>
              <a:t>*Intense Study Sessions  </a:t>
            </a:r>
          </a:p>
        </p:txBody>
      </p:sp>
      <p:cxnSp>
        <p:nvCxnSpPr>
          <p:cNvPr id="134" name="Straight Connector 133">
            <a:extLst>
              <a:ext uri="{FF2B5EF4-FFF2-40B4-BE49-F238E27FC236}">
                <a16:creationId xmlns:a16="http://schemas.microsoft.com/office/drawing/2014/main" id="{421F3BF6-8B55-4272-9282-9BC26D74CC9B}"/>
              </a:ext>
            </a:extLst>
          </p:cNvPr>
          <p:cNvCxnSpPr>
            <a:cxnSpLocks/>
          </p:cNvCxnSpPr>
          <p:nvPr/>
        </p:nvCxnSpPr>
        <p:spPr>
          <a:xfrm>
            <a:off x="-10886" y="0"/>
            <a:ext cx="12202886"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753FC55-39A4-4312-A4C4-536665D0682F}"/>
              </a:ext>
            </a:extLst>
          </p:cNvPr>
          <p:cNvCxnSpPr>
            <a:cxnSpLocks/>
          </p:cNvCxnSpPr>
          <p:nvPr/>
        </p:nvCxnSpPr>
        <p:spPr>
          <a:xfrm flipV="1">
            <a:off x="-10886" y="6358433"/>
            <a:ext cx="12202886" cy="319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36" name="Text Box 3">
            <a:extLst>
              <a:ext uri="{FF2B5EF4-FFF2-40B4-BE49-F238E27FC236}">
                <a16:creationId xmlns:a16="http://schemas.microsoft.com/office/drawing/2014/main" id="{45A8244C-EAF9-4E2A-934F-55C95EB90826}"/>
              </a:ext>
            </a:extLst>
          </p:cNvPr>
          <p:cNvSpPr txBox="1">
            <a:spLocks noChangeArrowheads="1"/>
          </p:cNvSpPr>
          <p:nvPr/>
        </p:nvSpPr>
        <p:spPr bwMode="auto">
          <a:xfrm>
            <a:off x="8930607"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oudy Old Style" pitchFamily="18" charset="0"/>
                <a:cs typeface="Arial" pitchFamily="34" charset="0"/>
              </a:rPr>
              <a:t>C</a:t>
            </a:r>
            <a:r>
              <a:rPr kumimoji="0" lang="en-US" sz="1600" b="0" i="0" u="none" strike="noStrike" cap="none" normalizeH="0" baseline="0" dirty="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a:ln>
                  <a:noFill/>
                </a:ln>
                <a:solidFill>
                  <a:srgbClr val="000000"/>
                </a:solidFill>
                <a:effectLst/>
                <a:latin typeface="Goudy Old Style" pitchFamily="18" charset="0"/>
                <a:cs typeface="Arial" pitchFamily="34" charset="0"/>
              </a:rPr>
              <a:t>A</a:t>
            </a:r>
            <a:r>
              <a:rPr kumimoji="0" lang="en-US" sz="1600" b="0" i="0" u="none" strike="noStrike" cap="none" normalizeH="0" baseline="0" dirty="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a:ln>
                  <a:noFill/>
                </a:ln>
                <a:solidFill>
                  <a:srgbClr val="000000"/>
                </a:solidFill>
                <a:effectLst/>
                <a:latin typeface="Goudy Old Style" pitchFamily="18" charset="0"/>
                <a:cs typeface="Arial" pitchFamily="34" charset="0"/>
              </a:rPr>
              <a:t>S</a:t>
            </a:r>
            <a:r>
              <a:rPr kumimoji="0" lang="en-US" sz="1600" b="0" i="0" u="none" strike="noStrike" cap="none" normalizeH="0" baseline="0" dirty="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7" name="Text Box 4">
            <a:extLst>
              <a:ext uri="{FF2B5EF4-FFF2-40B4-BE49-F238E27FC236}">
                <a16:creationId xmlns:a16="http://schemas.microsoft.com/office/drawing/2014/main" id="{C27F8813-7F13-4E93-B97E-D2FAF519FDC1}"/>
              </a:ext>
            </a:extLst>
          </p:cNvPr>
          <p:cNvSpPr txBox="1">
            <a:spLocks noChangeArrowheads="1"/>
          </p:cNvSpPr>
          <p:nvPr/>
        </p:nvSpPr>
        <p:spPr bwMode="auto">
          <a:xfrm>
            <a:off x="8207828"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a:ln>
                  <a:noFill/>
                </a:ln>
                <a:solidFill>
                  <a:srgbClr val="000000"/>
                </a:solidFill>
                <a:effectLst/>
                <a:latin typeface="Arial" pitchFamily="34" charset="0"/>
                <a:cs typeface="Arial" pitchFamily="34" charset="0"/>
              </a:rPr>
              <a:t>▪</a:t>
            </a:r>
            <a:r>
              <a:rPr kumimoji="0" lang="en-US" sz="1000" b="0" i="0" u="none" strike="noStrike" cap="none" normalizeH="0" baseline="0" dirty="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41" name="Picture 2">
            <a:extLst>
              <a:ext uri="{FF2B5EF4-FFF2-40B4-BE49-F238E27FC236}">
                <a16:creationId xmlns:a16="http://schemas.microsoft.com/office/drawing/2014/main" id="{7DF31C80-2391-4876-AD1F-67BC9FC12A1B}"/>
              </a:ext>
            </a:extLst>
          </p:cNvPr>
          <p:cNvPicPr>
            <a:picLocks noChangeAspect="1" noChangeArrowheads="1"/>
          </p:cNvPicPr>
          <p:nvPr/>
        </p:nvPicPr>
        <p:blipFill>
          <a:blip r:embed="rId2" cstate="print"/>
          <a:srcRect/>
          <a:stretch>
            <a:fillRect/>
          </a:stretch>
        </p:blipFill>
        <p:spPr bwMode="auto">
          <a:xfrm>
            <a:off x="437350" y="6469424"/>
            <a:ext cx="1008529" cy="180758"/>
          </a:xfrm>
          <a:prstGeom prst="rect">
            <a:avLst/>
          </a:prstGeom>
          <a:noFill/>
          <a:ln w="9525" algn="in">
            <a:noFill/>
            <a:miter lim="800000"/>
            <a:headEnd/>
            <a:tailEnd/>
          </a:ln>
          <a:effectLst/>
        </p:spPr>
      </p:pic>
    </p:spTree>
    <p:extLst>
      <p:ext uri="{BB962C8B-B14F-4D97-AF65-F5344CB8AC3E}">
        <p14:creationId xmlns:p14="http://schemas.microsoft.com/office/powerpoint/2010/main" val="3838524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4659-5639-4AFE-9D8F-10FD639E1076}"/>
              </a:ext>
            </a:extLst>
          </p:cNvPr>
          <p:cNvSpPr txBox="1">
            <a:spLocks/>
          </p:cNvSpPr>
          <p:nvPr/>
        </p:nvSpPr>
        <p:spPr>
          <a:xfrm>
            <a:off x="4151077" y="304800"/>
            <a:ext cx="7772400" cy="1143000"/>
          </a:xfrm>
          <a:prstGeom prst="rect">
            <a:avLst/>
          </a:prstGeom>
        </p:spPr>
        <p:txBody>
          <a:bodyP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4400" b="1" dirty="0">
                <a:solidFill>
                  <a:srgbClr val="7030A0"/>
                </a:solidFill>
              </a:rPr>
              <a:t>Top 5 Reasons Students Make an </a:t>
            </a:r>
            <a:r>
              <a:rPr lang="en-US" sz="4400" b="1" dirty="0">
                <a:solidFill>
                  <a:schemeClr val="accent2">
                    <a:lumMod val="60000"/>
                    <a:lumOff val="40000"/>
                  </a:schemeClr>
                </a:solidFill>
              </a:rPr>
              <a:t>A</a:t>
            </a:r>
            <a:r>
              <a:rPr lang="en-US" sz="4400" b="1" dirty="0">
                <a:solidFill>
                  <a:srgbClr val="7030A0"/>
                </a:solidFill>
              </a:rPr>
              <a:t> on exams</a:t>
            </a:r>
          </a:p>
        </p:txBody>
      </p:sp>
      <p:sp>
        <p:nvSpPr>
          <p:cNvPr id="3" name="Content Placeholder 2">
            <a:extLst>
              <a:ext uri="{FF2B5EF4-FFF2-40B4-BE49-F238E27FC236}">
                <a16:creationId xmlns:a16="http://schemas.microsoft.com/office/drawing/2014/main" id="{FEAB6FE3-822A-4ECD-982A-46EFCE8EF258}"/>
              </a:ext>
            </a:extLst>
          </p:cNvPr>
          <p:cNvSpPr txBox="1">
            <a:spLocks/>
          </p:cNvSpPr>
          <p:nvPr/>
        </p:nvSpPr>
        <p:spPr>
          <a:xfrm>
            <a:off x="827315" y="1582057"/>
            <a:ext cx="10624456" cy="489494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3200" dirty="0">
                <a:solidFill>
                  <a:srgbClr val="000000"/>
                </a:solidFill>
              </a:rPr>
              <a:t>1.  Did preview/review for every class</a:t>
            </a:r>
          </a:p>
          <a:p>
            <a:pPr marL="0" indent="0">
              <a:lnSpc>
                <a:spcPct val="150000"/>
              </a:lnSpc>
              <a:buFont typeface="Arial" panose="020B0604020202020204" pitchFamily="34" charset="0"/>
              <a:buNone/>
            </a:pPr>
            <a:r>
              <a:rPr lang="en-US" sz="3200" dirty="0">
                <a:solidFill>
                  <a:srgbClr val="000000"/>
                </a:solidFill>
              </a:rPr>
              <a:t>2.  Did a little of the homework at a time</a:t>
            </a:r>
          </a:p>
          <a:p>
            <a:pPr marL="0" indent="0">
              <a:lnSpc>
                <a:spcPct val="150000"/>
              </a:lnSpc>
              <a:buFont typeface="Arial" panose="020B0604020202020204" pitchFamily="34" charset="0"/>
              <a:buNone/>
            </a:pPr>
            <a:r>
              <a:rPr lang="en-US" sz="3200" dirty="0">
                <a:solidFill>
                  <a:srgbClr val="000000"/>
                </a:solidFill>
              </a:rPr>
              <a:t>3.  Used the book and did the suggested 	problems</a:t>
            </a:r>
          </a:p>
          <a:p>
            <a:pPr marL="682625" indent="-682625">
              <a:lnSpc>
                <a:spcPct val="150000"/>
              </a:lnSpc>
              <a:buFont typeface="Arial" panose="020B0604020202020204" pitchFamily="34" charset="0"/>
              <a:buNone/>
            </a:pPr>
            <a:r>
              <a:rPr lang="en-US" sz="3200" dirty="0">
                <a:solidFill>
                  <a:srgbClr val="000000"/>
                </a:solidFill>
              </a:rPr>
              <a:t>4.  Made flashcards of the information to be memorized</a:t>
            </a:r>
          </a:p>
          <a:p>
            <a:pPr marL="0" indent="0">
              <a:lnSpc>
                <a:spcPct val="150000"/>
              </a:lnSpc>
              <a:buFont typeface="Arial" panose="020B0604020202020204" pitchFamily="34" charset="0"/>
              <a:buNone/>
            </a:pPr>
            <a:r>
              <a:rPr lang="en-US" sz="3200" dirty="0">
                <a:solidFill>
                  <a:srgbClr val="000000"/>
                </a:solidFill>
              </a:rPr>
              <a:t>5.  Practiced explaining the information to others</a:t>
            </a:r>
          </a:p>
        </p:txBody>
      </p:sp>
    </p:spTree>
    <p:extLst>
      <p:ext uri="{BB962C8B-B14F-4D97-AF65-F5344CB8AC3E}">
        <p14:creationId xmlns:p14="http://schemas.microsoft.com/office/powerpoint/2010/main" val="1284578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A4B6-313D-4317-86A6-B044E1A4657B}"/>
              </a:ext>
            </a:extLst>
          </p:cNvPr>
          <p:cNvSpPr txBox="1">
            <a:spLocks/>
          </p:cNvSpPr>
          <p:nvPr/>
        </p:nvSpPr>
        <p:spPr>
          <a:xfrm>
            <a:off x="5065485" y="228599"/>
            <a:ext cx="6821711" cy="1556657"/>
          </a:xfrm>
          <a:prstGeom prst="rect">
            <a:avLst/>
          </a:prstGeom>
        </p:spPr>
        <p:txBody>
          <a:bodyP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a:solidFill>
                  <a:srgbClr val="7030A0"/>
                </a:solidFill>
              </a:rPr>
              <a:t>Top 5 Reasons students Do Not Make an </a:t>
            </a:r>
            <a:r>
              <a:rPr lang="en-US" b="1" dirty="0">
                <a:solidFill>
                  <a:schemeClr val="accent2">
                    <a:lumMod val="60000"/>
                    <a:lumOff val="40000"/>
                  </a:schemeClr>
                </a:solidFill>
              </a:rPr>
              <a:t>A</a:t>
            </a:r>
            <a:r>
              <a:rPr lang="en-US" b="1" dirty="0">
                <a:solidFill>
                  <a:srgbClr val="7030A0"/>
                </a:solidFill>
              </a:rPr>
              <a:t> on exams</a:t>
            </a:r>
          </a:p>
        </p:txBody>
      </p:sp>
      <p:sp>
        <p:nvSpPr>
          <p:cNvPr id="3" name="Content Placeholder 2">
            <a:extLst>
              <a:ext uri="{FF2B5EF4-FFF2-40B4-BE49-F238E27FC236}">
                <a16:creationId xmlns:a16="http://schemas.microsoft.com/office/drawing/2014/main" id="{52B39F15-EB61-4B46-B2D4-E5AAB14ECED3}"/>
              </a:ext>
            </a:extLst>
          </p:cNvPr>
          <p:cNvSpPr txBox="1">
            <a:spLocks/>
          </p:cNvSpPr>
          <p:nvPr/>
        </p:nvSpPr>
        <p:spPr>
          <a:xfrm>
            <a:off x="566057" y="1785256"/>
            <a:ext cx="11088914" cy="4767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800" dirty="0">
                <a:solidFill>
                  <a:srgbClr val="000000"/>
                </a:solidFill>
              </a:rPr>
              <a:t>1.  Didn’t spend enough time on the material</a:t>
            </a:r>
          </a:p>
          <a:p>
            <a:pPr marL="0" indent="0">
              <a:lnSpc>
                <a:spcPct val="150000"/>
              </a:lnSpc>
              <a:buFont typeface="Arial" panose="020B0604020202020204" pitchFamily="34" charset="0"/>
              <a:buNone/>
            </a:pPr>
            <a:r>
              <a:rPr lang="en-US" sz="2800" dirty="0">
                <a:solidFill>
                  <a:srgbClr val="000000"/>
                </a:solidFill>
              </a:rPr>
              <a:t>2.  Started the homework too late</a:t>
            </a:r>
          </a:p>
          <a:p>
            <a:pPr marL="0" indent="0">
              <a:lnSpc>
                <a:spcPct val="150000"/>
              </a:lnSpc>
              <a:buFont typeface="Arial" panose="020B0604020202020204" pitchFamily="34" charset="0"/>
              <a:buNone/>
            </a:pPr>
            <a:r>
              <a:rPr lang="en-US" sz="2800" dirty="0">
                <a:solidFill>
                  <a:srgbClr val="000000"/>
                </a:solidFill>
              </a:rPr>
              <a:t>3.  Didn’t memorize the information I needed to</a:t>
            </a:r>
          </a:p>
          <a:p>
            <a:pPr marL="0" indent="0">
              <a:lnSpc>
                <a:spcPct val="150000"/>
              </a:lnSpc>
              <a:buFont typeface="Arial" panose="020B0604020202020204" pitchFamily="34" charset="0"/>
              <a:buNone/>
            </a:pPr>
            <a:r>
              <a:rPr lang="en-US" sz="2800" dirty="0">
                <a:solidFill>
                  <a:srgbClr val="000000"/>
                </a:solidFill>
              </a:rPr>
              <a:t>4.  Did not use the book</a:t>
            </a:r>
          </a:p>
          <a:p>
            <a:pPr marL="623888" indent="-623888">
              <a:lnSpc>
                <a:spcPct val="150000"/>
              </a:lnSpc>
              <a:buFont typeface="Arial" panose="020B0604020202020204" pitchFamily="34" charset="0"/>
              <a:buNone/>
            </a:pPr>
            <a:r>
              <a:rPr lang="en-US" sz="2800" dirty="0">
                <a:solidFill>
                  <a:srgbClr val="000000"/>
                </a:solidFill>
              </a:rPr>
              <a:t>5.  Assumed I understood information that I had read and re-read, but had not applied</a:t>
            </a:r>
          </a:p>
        </p:txBody>
      </p:sp>
    </p:spTree>
    <p:extLst>
      <p:ext uri="{BB962C8B-B14F-4D97-AF65-F5344CB8AC3E}">
        <p14:creationId xmlns:p14="http://schemas.microsoft.com/office/powerpoint/2010/main" val="3562594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3098798" y="0"/>
            <a:ext cx="8610600" cy="1293028"/>
          </a:xfrm>
        </p:spPr>
        <p:txBody>
          <a:bodyPr/>
          <a:lstStyle/>
          <a:p>
            <a:r>
              <a:rPr lang="en-US" dirty="0"/>
              <a:t>Study skills: the syllabus</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700316" y="1002742"/>
            <a:ext cx="10820400" cy="5383544"/>
          </a:xfrm>
        </p:spPr>
        <p:txBody>
          <a:bodyPr>
            <a:normAutofit fontScale="92500" lnSpcReduction="20000"/>
          </a:bodyPr>
          <a:lstStyle/>
          <a:p>
            <a:pPr marL="0" indent="0">
              <a:buNone/>
            </a:pPr>
            <a:endParaRPr lang="en-US" sz="2800" dirty="0"/>
          </a:p>
          <a:p>
            <a:pPr marL="0" indent="0">
              <a:buNone/>
            </a:pPr>
            <a:r>
              <a:rPr lang="en-US" sz="2800" dirty="0"/>
              <a:t>Students generally don’t know what it is or what it means. </a:t>
            </a:r>
          </a:p>
          <a:p>
            <a:pPr marL="0" indent="0">
              <a:buNone/>
            </a:pPr>
            <a:endParaRPr lang="en-US" dirty="0"/>
          </a:p>
          <a:p>
            <a:pPr>
              <a:lnSpc>
                <a:spcPct val="170000"/>
              </a:lnSpc>
            </a:pPr>
            <a:r>
              <a:rPr lang="en-US" sz="2800" dirty="0"/>
              <a:t>Contract between the professor and the students.</a:t>
            </a:r>
          </a:p>
          <a:p>
            <a:pPr marL="285750" indent="-285750">
              <a:lnSpc>
                <a:spcPct val="170000"/>
              </a:lnSpc>
            </a:pPr>
            <a:r>
              <a:rPr lang="en-US" sz="2800" dirty="0"/>
              <a:t>How to read it, what it means.</a:t>
            </a:r>
          </a:p>
          <a:p>
            <a:pPr marL="285750" indent="-285750">
              <a:lnSpc>
                <a:spcPct val="170000"/>
              </a:lnSpc>
            </a:pPr>
            <a:r>
              <a:rPr lang="en-US" sz="2800" dirty="0"/>
              <a:t>What are the campus resources (Writing Center, Math Lab, Tutoring, Disability Services) and where are they?</a:t>
            </a:r>
          </a:p>
          <a:p>
            <a:pPr marL="285750" indent="-285750">
              <a:lnSpc>
                <a:spcPct val="170000"/>
              </a:lnSpc>
            </a:pPr>
            <a:r>
              <a:rPr lang="en-US" sz="2800" dirty="0"/>
              <a:t>Use a Syllabus/Resources quiz. 90% grade required to take first exam.</a:t>
            </a:r>
          </a:p>
          <a:p>
            <a:endParaRPr lang="en-US" dirty="0"/>
          </a:p>
        </p:txBody>
      </p:sp>
    </p:spTree>
    <p:extLst>
      <p:ext uri="{BB962C8B-B14F-4D97-AF65-F5344CB8AC3E}">
        <p14:creationId xmlns:p14="http://schemas.microsoft.com/office/powerpoint/2010/main" val="2738071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3098798" y="159654"/>
            <a:ext cx="8610600" cy="1293028"/>
          </a:xfrm>
        </p:spPr>
        <p:txBody>
          <a:bodyPr/>
          <a:lstStyle/>
          <a:p>
            <a:r>
              <a:rPr lang="en-US" dirty="0"/>
              <a:t>Study skills: writing up homework</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685800" y="1293028"/>
            <a:ext cx="10820400" cy="4925657"/>
          </a:xfrm>
        </p:spPr>
        <p:txBody>
          <a:bodyPr>
            <a:normAutofit/>
          </a:bodyPr>
          <a:lstStyle/>
          <a:p>
            <a:pPr marL="285750" indent="-285750">
              <a:spcAft>
                <a:spcPts val="1800"/>
              </a:spcAft>
            </a:pPr>
            <a:r>
              <a:rPr lang="en-US" sz="3200" dirty="0"/>
              <a:t>How to know when to stop</a:t>
            </a:r>
          </a:p>
          <a:p>
            <a:pPr marL="742950" lvl="1" indent="-285750">
              <a:spcAft>
                <a:spcPts val="1800"/>
              </a:spcAft>
            </a:pPr>
            <a:r>
              <a:rPr lang="en-US" sz="3200" dirty="0"/>
              <a:t>When you are so frustrated you want to throw something.</a:t>
            </a:r>
          </a:p>
          <a:p>
            <a:pPr marL="742950" lvl="1" indent="-285750">
              <a:spcAft>
                <a:spcPts val="1800"/>
              </a:spcAft>
            </a:pPr>
            <a:r>
              <a:rPr lang="en-US" sz="3200" dirty="0"/>
              <a:t>When your mind keeps going in the same circles.</a:t>
            </a:r>
          </a:p>
          <a:p>
            <a:pPr marL="742950" lvl="1" indent="-285750">
              <a:spcAft>
                <a:spcPts val="1800"/>
              </a:spcAft>
            </a:pPr>
            <a:r>
              <a:rPr lang="en-US" sz="3200" dirty="0"/>
              <a:t>When the steps you take make the problem more complicated instead of less.</a:t>
            </a:r>
          </a:p>
          <a:p>
            <a:pPr marL="742950" lvl="1" indent="-285750">
              <a:spcAft>
                <a:spcPts val="1800"/>
              </a:spcAft>
            </a:pPr>
            <a:r>
              <a:rPr lang="en-US" sz="3200" dirty="0"/>
              <a:t>When you’ve spent 30 minutes on the same problem and haven’t progressed.</a:t>
            </a:r>
          </a:p>
        </p:txBody>
      </p:sp>
    </p:spTree>
    <p:extLst>
      <p:ext uri="{BB962C8B-B14F-4D97-AF65-F5344CB8AC3E}">
        <p14:creationId xmlns:p14="http://schemas.microsoft.com/office/powerpoint/2010/main" val="668672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3098798" y="159654"/>
            <a:ext cx="8610600" cy="1293028"/>
          </a:xfrm>
        </p:spPr>
        <p:txBody>
          <a:bodyPr/>
          <a:lstStyle/>
          <a:p>
            <a:r>
              <a:rPr lang="en-US" dirty="0"/>
              <a:t>Study skills: writing up homework</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685800" y="1293028"/>
            <a:ext cx="10820400" cy="4925657"/>
          </a:xfrm>
        </p:spPr>
        <p:txBody>
          <a:bodyPr>
            <a:normAutofit/>
          </a:bodyPr>
          <a:lstStyle/>
          <a:p>
            <a:pPr marL="285750" indent="-285750">
              <a:spcAft>
                <a:spcPts val="1200"/>
              </a:spcAft>
            </a:pPr>
            <a:r>
              <a:rPr lang="en-US" sz="3600" dirty="0"/>
              <a:t>How to know when to persist</a:t>
            </a:r>
          </a:p>
          <a:p>
            <a:pPr marL="742950" lvl="1" indent="-285750">
              <a:spcAft>
                <a:spcPts val="1200"/>
              </a:spcAft>
            </a:pPr>
            <a:r>
              <a:rPr lang="en-US" sz="3600" dirty="0"/>
              <a:t>When you can still think of something else to try.</a:t>
            </a:r>
          </a:p>
          <a:p>
            <a:pPr marL="742950" lvl="1" indent="-285750">
              <a:spcAft>
                <a:spcPts val="1200"/>
              </a:spcAft>
            </a:pPr>
            <a:r>
              <a:rPr lang="en-US" sz="3600" dirty="0"/>
              <a:t>When you can keep going.</a:t>
            </a:r>
          </a:p>
          <a:p>
            <a:pPr marL="742950" lvl="1" indent="-285750">
              <a:spcAft>
                <a:spcPts val="1200"/>
              </a:spcAft>
            </a:pPr>
            <a:r>
              <a:rPr lang="en-US" sz="3600" dirty="0"/>
              <a:t>When the steps you take make the problem less complicated instead of more.</a:t>
            </a:r>
          </a:p>
          <a:p>
            <a:pPr marL="742950" lvl="1" indent="-285750">
              <a:spcAft>
                <a:spcPts val="1200"/>
              </a:spcAft>
            </a:pPr>
            <a:r>
              <a:rPr lang="en-US" sz="3600" dirty="0"/>
              <a:t>When it’s been less than 30 minutes.</a:t>
            </a:r>
          </a:p>
        </p:txBody>
      </p:sp>
    </p:spTree>
    <p:extLst>
      <p:ext uri="{BB962C8B-B14F-4D97-AF65-F5344CB8AC3E}">
        <p14:creationId xmlns:p14="http://schemas.microsoft.com/office/powerpoint/2010/main" val="167203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9895-4B66-4FE6-9E2F-D8D438D6E470}"/>
              </a:ext>
            </a:extLst>
          </p:cNvPr>
          <p:cNvSpPr>
            <a:spLocks noGrp="1"/>
          </p:cNvSpPr>
          <p:nvPr>
            <p:ph type="title"/>
          </p:nvPr>
        </p:nvSpPr>
        <p:spPr>
          <a:xfrm>
            <a:off x="3336665" y="54365"/>
            <a:ext cx="8610600" cy="1293028"/>
          </a:xfrm>
        </p:spPr>
        <p:txBody>
          <a:bodyPr>
            <a:normAutofit/>
          </a:bodyPr>
          <a:lstStyle/>
          <a:p>
            <a:r>
              <a:rPr lang="en-US" sz="5400" dirty="0"/>
              <a:t>Time management</a:t>
            </a:r>
          </a:p>
        </p:txBody>
      </p:sp>
      <p:sp>
        <p:nvSpPr>
          <p:cNvPr id="3" name="Content Placeholder 2">
            <a:extLst>
              <a:ext uri="{FF2B5EF4-FFF2-40B4-BE49-F238E27FC236}">
                <a16:creationId xmlns:a16="http://schemas.microsoft.com/office/drawing/2014/main" id="{65F5D643-8BD9-40CB-80B4-9FD2100C094C}"/>
              </a:ext>
            </a:extLst>
          </p:cNvPr>
          <p:cNvSpPr>
            <a:spLocks noGrp="1"/>
          </p:cNvSpPr>
          <p:nvPr>
            <p:ph idx="1"/>
          </p:nvPr>
        </p:nvSpPr>
        <p:spPr>
          <a:xfrm>
            <a:off x="685800" y="2572870"/>
            <a:ext cx="10820400" cy="1839558"/>
          </a:xfrm>
        </p:spPr>
        <p:txBody>
          <a:bodyPr>
            <a:noAutofit/>
          </a:bodyPr>
          <a:lstStyle/>
          <a:p>
            <a:pPr marL="0" indent="0" algn="ctr">
              <a:buNone/>
            </a:pPr>
            <a:r>
              <a:rPr lang="en-US" sz="4400" dirty="0"/>
              <a:t>Don’t get too smug. </a:t>
            </a:r>
          </a:p>
          <a:p>
            <a:pPr marL="0" indent="0">
              <a:buNone/>
            </a:pPr>
            <a:endParaRPr lang="en-US" sz="4400" dirty="0"/>
          </a:p>
        </p:txBody>
      </p:sp>
      <p:sp>
        <p:nvSpPr>
          <p:cNvPr id="4" name="Content Placeholder 2">
            <a:extLst>
              <a:ext uri="{FF2B5EF4-FFF2-40B4-BE49-F238E27FC236}">
                <a16:creationId xmlns:a16="http://schemas.microsoft.com/office/drawing/2014/main" id="{72910AD8-3BB8-48E0-ABE2-7CE685C76F16}"/>
              </a:ext>
            </a:extLst>
          </p:cNvPr>
          <p:cNvSpPr txBox="1">
            <a:spLocks/>
          </p:cNvSpPr>
          <p:nvPr/>
        </p:nvSpPr>
        <p:spPr>
          <a:xfrm>
            <a:off x="685800" y="1981201"/>
            <a:ext cx="10820400" cy="2171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You haven’t done any laundry, or shopping, or showering, or brushing your teeth. </a:t>
            </a:r>
          </a:p>
          <a:p>
            <a:pPr marL="0" indent="0" algn="ctr">
              <a:buFont typeface="Arial" panose="020B0604020202020204" pitchFamily="34" charset="0"/>
              <a:buNone/>
            </a:pPr>
            <a:endParaRPr lang="en-US" sz="4400" dirty="0"/>
          </a:p>
        </p:txBody>
      </p:sp>
      <p:sp>
        <p:nvSpPr>
          <p:cNvPr id="5" name="Content Placeholder 2">
            <a:extLst>
              <a:ext uri="{FF2B5EF4-FFF2-40B4-BE49-F238E27FC236}">
                <a16:creationId xmlns:a16="http://schemas.microsoft.com/office/drawing/2014/main" id="{405CB017-05D2-469C-B2D1-EFB615B64C3E}"/>
              </a:ext>
            </a:extLst>
          </p:cNvPr>
          <p:cNvSpPr txBox="1">
            <a:spLocks/>
          </p:cNvSpPr>
          <p:nvPr/>
        </p:nvSpPr>
        <p:spPr>
          <a:xfrm>
            <a:off x="513678" y="1981201"/>
            <a:ext cx="10820400" cy="2117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You haven’t gotten gas for the car, or fed the dog, or paid the bills, or hung out with friends. </a:t>
            </a:r>
          </a:p>
          <a:p>
            <a:pPr marL="0" indent="0" algn="ctr">
              <a:buFont typeface="Arial" panose="020B0604020202020204" pitchFamily="34" charset="0"/>
              <a:buNone/>
            </a:pPr>
            <a:endParaRPr lang="en-US" sz="4400" dirty="0"/>
          </a:p>
        </p:txBody>
      </p:sp>
      <p:sp>
        <p:nvSpPr>
          <p:cNvPr id="6" name="Content Placeholder 2">
            <a:extLst>
              <a:ext uri="{FF2B5EF4-FFF2-40B4-BE49-F238E27FC236}">
                <a16:creationId xmlns:a16="http://schemas.microsoft.com/office/drawing/2014/main" id="{F0165A31-1002-4814-A0B5-37894610DAE0}"/>
              </a:ext>
            </a:extLst>
          </p:cNvPr>
          <p:cNvSpPr txBox="1">
            <a:spLocks/>
          </p:cNvSpPr>
          <p:nvPr/>
        </p:nvSpPr>
        <p:spPr>
          <a:xfrm>
            <a:off x="341556" y="2324550"/>
            <a:ext cx="10820400" cy="1430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And there are only 168 hours in a week.</a:t>
            </a:r>
          </a:p>
          <a:p>
            <a:pPr marL="0" indent="0" algn="ctr">
              <a:buFont typeface="Arial" panose="020B0604020202020204" pitchFamily="34" charset="0"/>
              <a:buNone/>
            </a:pPr>
            <a:endParaRPr lang="en-US" sz="4400" dirty="0"/>
          </a:p>
        </p:txBody>
      </p:sp>
    </p:spTree>
    <p:extLst>
      <p:ext uri="{BB962C8B-B14F-4D97-AF65-F5344CB8AC3E}">
        <p14:creationId xmlns:p14="http://schemas.microsoft.com/office/powerpoint/2010/main" val="297385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5" grpId="0"/>
      <p:bldP spid="5" grpId="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3098798" y="159654"/>
            <a:ext cx="8610600" cy="1293028"/>
          </a:xfrm>
        </p:spPr>
        <p:txBody>
          <a:bodyPr/>
          <a:lstStyle/>
          <a:p>
            <a:r>
              <a:rPr lang="en-US" dirty="0"/>
              <a:t>Study skills: writing up homework</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462579" y="1293028"/>
            <a:ext cx="11413863" cy="5118530"/>
          </a:xfrm>
        </p:spPr>
        <p:txBody>
          <a:bodyPr>
            <a:normAutofit fontScale="92500"/>
          </a:bodyPr>
          <a:lstStyle/>
          <a:p>
            <a:pPr marL="285750" indent="-285750">
              <a:lnSpc>
                <a:spcPct val="150000"/>
              </a:lnSpc>
            </a:pPr>
            <a:r>
              <a:rPr lang="en-US" sz="3200" dirty="0"/>
              <a:t>When you know it’s wrong; error finding strategies</a:t>
            </a:r>
          </a:p>
          <a:p>
            <a:pPr lvl="1">
              <a:lnSpc>
                <a:spcPct val="150000"/>
              </a:lnSpc>
            </a:pPr>
            <a:r>
              <a:rPr lang="en-US" sz="3200" dirty="0"/>
              <a:t>Put the entire piece of paper aside and start on a fresh sheet. Do NOT look at what you did before.</a:t>
            </a:r>
          </a:p>
          <a:p>
            <a:pPr lvl="1">
              <a:lnSpc>
                <a:spcPct val="150000"/>
              </a:lnSpc>
            </a:pPr>
            <a:r>
              <a:rPr lang="en-US" sz="3200" dirty="0"/>
              <a:t>Explain your steps OUT LOUD to your dog/sibling/cat.</a:t>
            </a:r>
          </a:p>
          <a:p>
            <a:pPr lvl="1">
              <a:lnSpc>
                <a:spcPct val="150000"/>
              </a:lnSpc>
            </a:pPr>
            <a:r>
              <a:rPr lang="en-US" sz="3200" dirty="0"/>
              <a:t>Ask a friend/classmate to look it over.</a:t>
            </a:r>
          </a:p>
          <a:p>
            <a:pPr lvl="1">
              <a:lnSpc>
                <a:spcPct val="150000"/>
              </a:lnSpc>
            </a:pPr>
            <a:r>
              <a:rPr lang="en-US" sz="3200" dirty="0"/>
              <a:t>Send a pdf of your work to your professor, asking for help.</a:t>
            </a:r>
          </a:p>
        </p:txBody>
      </p:sp>
    </p:spTree>
    <p:extLst>
      <p:ext uri="{BB962C8B-B14F-4D97-AF65-F5344CB8AC3E}">
        <p14:creationId xmlns:p14="http://schemas.microsoft.com/office/powerpoint/2010/main" val="3802280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8DDFB">
            <a:alpha val="81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F3EF3-FA98-4FD2-AE95-B9BC9AC1E0D5}"/>
              </a:ext>
            </a:extLst>
          </p:cNvPr>
          <p:cNvSpPr>
            <a:spLocks noChangeArrowheads="1"/>
          </p:cNvSpPr>
          <p:nvPr/>
        </p:nvSpPr>
        <p:spPr bwMode="auto">
          <a:xfrm>
            <a:off x="725716" y="383630"/>
            <a:ext cx="10784114" cy="59093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Homework Guidelines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All assignments are to be submitted through Blackboard as a .pdf, .doc, or .</a:t>
            </a:r>
            <a:r>
              <a:rPr kumimoji="0" lang="en-US" altLang="en-US" sz="1100" b="0"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docx</a:t>
            </a:r>
            <a:r>
              <a:rPr kumimoji="0" lang="en-US" altLang="en-US" sz="11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 file, or handed in at the beginning of class on the day it is due. Assignments are due before midnight. Copiers in the library will convert to pdf files, as will scanners in the Open Computer Lab.</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I have also included a folder of free cell phone apps that will convert a photo to a pdf file, which you can then upload to your computer to upload to Blackboard. It usually doesn</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1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t work as well to upload directly from the phone to Blackboard. I generally send my phone pdfs to Dropbox (also free), then upload them to Blackboard, and that works great.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No late assignments. The submission locations will disappear shortly after midnight, so do not be late. Better an incomplete, than a 0.</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With the exception of word problems, copy the problem. For word problems, draw and label a picture or graph, as applicable.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Show all your work. Flat answers receive flat zero credit. No steps should be omitted, and it should be clear to a lower level student.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Work all problems on </a:t>
            </a:r>
            <a:r>
              <a:rPr kumimoji="0" lang="en-US" altLang="en-US" sz="1100" b="1" i="0" u="none" strike="noStrike" cap="none" normalizeH="0" baseline="0" dirty="0">
                <a:ln>
                  <a:noFill/>
                </a:ln>
                <a:solidFill>
                  <a:srgbClr val="00B0F0"/>
                </a:solidFill>
                <a:effectLst/>
                <a:latin typeface="Gill Sans MT" panose="020B0502020104020203" pitchFamily="34" charset="0"/>
                <a:ea typeface="Calibri" panose="020F0502020204030204" pitchFamily="34" charset="0"/>
                <a:cs typeface="Arial" panose="020B0604020202020204" pitchFamily="34" charset="0"/>
              </a:rPr>
              <a:t>blank printer paper</a:t>
            </a: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Every problem starts on the left margin. Highlight every problem number or circle it. Please do not staple over this number; it is </a:t>
            </a:r>
            <a:r>
              <a:rPr kumimoji="0" lang="en-US" altLang="en-US" sz="1100" b="0" i="0" u="none" strike="noStrike" cap="none" normalizeH="0" baseline="0" dirty="0" err="1">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tr</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en-US" altLang="en-US" sz="1100" b="0" i="0" u="none" strike="noStrike" cap="none" normalizeH="0" baseline="0" dirty="0" err="1">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s</a:t>
            </a: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 annoying. In fact, don</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t staple at all.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Draw a horizontal bar between problems, and leave a gap of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½</a:t>
            </a: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Keep all problems in number order.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Turn in inside a translucent, folder with a Velcro flap. I will not accept homework not in the folder.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You may not double column your work. If you do, you</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ll be rewriting it for half credit.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The smaller you write, the crabbier I get. And you make more mistakes, more to the point.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You may write on the back, but keep a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½</a:t>
            </a: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 margin all around.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Circle or highlight your final solution.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Try to keep it neat and legible.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sng"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Your goal is to PROVE to me you know how to solve the problems, not just to solve them</a:t>
            </a:r>
            <a:r>
              <a:rPr kumimoji="0" lang="en-US" altLang="en-US" sz="11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Arial" panose="020B0604020202020204" pitchFamily="34"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It should look like this: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Gill Sans MT" panose="020B0502020104020203" pitchFamily="34" charset="0"/>
                <a:ea typeface="Times New Roman" panose="02020603050405020304" pitchFamily="18" charset="0"/>
                <a:cs typeface="Arial" panose="020B0604020202020204" pitchFamily="34" charset="0"/>
              </a:rPr>
              <a:t>1</a:t>
            </a:r>
            <a:r>
              <a:rPr kumimoji="0" lang="en-US" altLang="en-US" sz="1200" b="0"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 Find the derivative of </a:t>
            </a:r>
            <a:r>
              <a:rPr kumimoji="0" lang="en-US" altLang="en-US" sz="12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f(x)=3x</a:t>
            </a:r>
            <a:r>
              <a:rPr kumimoji="0" lang="en-US" altLang="en-US" sz="1200" b="0" i="1" u="none" strike="noStrike" cap="none" normalizeH="0" baseline="3000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4</a:t>
            </a:r>
            <a:r>
              <a:rPr kumimoji="0" lang="en-US" altLang="en-US" sz="12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a:t>
            </a:r>
            <a:r>
              <a:rPr kumimoji="0" lang="en-US" altLang="en-US" sz="12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sin</a:t>
            </a:r>
            <a:r>
              <a:rPr kumimoji="0" lang="en-US" altLang="en-US" sz="12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x</a:t>
            </a:r>
            <a:r>
              <a:rPr kumimoji="0" lang="en-US" altLang="en-US" sz="1200" b="0" i="1" u="none" strike="noStrike" cap="none" normalizeH="0" baseline="3000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3</a:t>
            </a:r>
            <a:r>
              <a:rPr kumimoji="0" lang="en-US" altLang="en-US" sz="12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+52.</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Lucida Handwriting" panose="03010101010101010101" pitchFamily="66" charset="0"/>
                <a:ea typeface="Times New Roman" panose="02020603050405020304" pitchFamily="18" charset="0"/>
                <a:cs typeface="Arial" panose="020B0604020202020204" pitchFamily="34" charset="0"/>
              </a:rPr>
              <a:t>Blah			Blah			Blah</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highlight>
                  <a:srgbClr val="FFFF00"/>
                </a:highlight>
                <a:latin typeface="Cambria Math" panose="02040503050406030204" pitchFamily="18" charset="0"/>
                <a:ea typeface="Times New Roman" panose="02020603050405020304" pitchFamily="18" charset="0"/>
                <a:cs typeface="Arial" panose="020B0604020202020204" pitchFamily="34" charset="0"/>
              </a:rPr>
              <a:t>x=12x3+3x2</a:t>
            </a:r>
            <a:r>
              <a:rPr kumimoji="0" lang="en-US" altLang="en-US" sz="1200" b="0" i="0" u="none" strike="noStrike" cap="none" normalizeH="0" baseline="0" dirty="0">
                <a:ln>
                  <a:noFill/>
                </a:ln>
                <a:solidFill>
                  <a:schemeClr val="tx1"/>
                </a:solidFill>
                <a:effectLst/>
                <a:highlight>
                  <a:srgbClr val="FFFF00"/>
                </a:highlight>
                <a:latin typeface="Cambria Math" panose="02040503050406030204" pitchFamily="18" charset="0"/>
                <a:ea typeface="Times New Roman" panose="02020603050405020304" pitchFamily="18" charset="0"/>
                <a:cs typeface="Arial" panose="020B0604020202020204" pitchFamily="34" charset="0"/>
              </a:rPr>
              <a:t>cos</a:t>
            </a:r>
            <a:r>
              <a:rPr kumimoji="0" lang="en-US" altLang="en-US" sz="1200" b="0" i="1" u="none" strike="noStrike" cap="none" normalizeH="0" baseline="0" dirty="0">
                <a:ln>
                  <a:noFill/>
                </a:ln>
                <a:solidFill>
                  <a:schemeClr val="tx1"/>
                </a:solidFill>
                <a:effectLst/>
                <a:highlight>
                  <a:srgbClr val="FFFF00"/>
                </a:highlight>
                <a:latin typeface="Cambria Math" panose="02040503050406030204" pitchFamily="18" charset="0"/>
                <a:ea typeface="Times New Roman" panose="02020603050405020304" pitchFamily="18" charset="0"/>
                <a:cs typeface="Arial" panose="020B0604020202020204" pitchFamily="34" charset="0"/>
              </a:rPr>
              <a:t>x3</a:t>
            </a:r>
            <a:r>
              <a:rPr kumimoji="0" lang="en-US" altLang="en-US" sz="1200" b="0" i="0" u="none" strike="noStrike" cap="none" normalizeH="0" baseline="0" dirty="0">
                <a:ln>
                  <a:noFill/>
                </a:ln>
                <a:solidFill>
                  <a:schemeClr val="tx1"/>
                </a:solidFill>
                <a:effectLst/>
                <a:highlight>
                  <a:srgbClr val="FFFF00"/>
                </a:highlight>
                <a:latin typeface="Gill Sans MT" panose="020B0502020104020203" pitchFamily="34" charset="0"/>
                <a:ea typeface="Times New Roman" panose="02020603050405020304" pitchFamily="18" charset="0"/>
                <a:cs typeface="Arial" panose="020B0604020202020204" pitchFamily="34" charset="0"/>
              </a:rPr>
              <a:t>  </a:t>
            </a:r>
            <a:endParaRPr kumimoji="0" lang="en-US" altLang="en-US" sz="800" b="0" i="0" u="none" strike="noStrike" cap="none" normalizeH="0" baseline="0" dirty="0">
              <a:ln>
                <a:noFill/>
              </a:ln>
              <a:solidFill>
                <a:schemeClr val="tx1"/>
              </a:solidFill>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Or like this:</a:t>
            </a:r>
            <a:endParaRPr kumimoji="0" lang="en-US" altLang="en-US" sz="800" b="0" i="0" u="none" strike="noStrike" cap="none" normalizeH="0" baseline="0" dirty="0">
              <a:ln>
                <a:noFill/>
              </a:ln>
              <a:solidFill>
                <a:schemeClr val="tx1"/>
              </a:solidFill>
              <a:effectLst/>
            </a:endParaRPr>
          </a:p>
          <a:p>
            <a:pPr lvl="0" defTabSz="914400"/>
            <a:r>
              <a:rPr kumimoji="0" lang="en-US" altLang="en-US" sz="1200" b="0"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2.  Find the derivative of </a:t>
            </a:r>
            <a:r>
              <a:rPr lang="en-US" altLang="en-US" sz="1200" i="1" dirty="0">
                <a:latin typeface="Cambria Math" panose="02040503050406030204" pitchFamily="18" charset="0"/>
                <a:ea typeface="Times New Roman" panose="02020603050405020304" pitchFamily="18" charset="0"/>
                <a:cs typeface="Arial" panose="020B0604020202020204" pitchFamily="34" charset="0"/>
              </a:rPr>
              <a:t>f(x)=3x</a:t>
            </a:r>
            <a:r>
              <a:rPr lang="en-US" altLang="en-US" sz="1200" i="1" baseline="30000" dirty="0">
                <a:latin typeface="Cambria Math" panose="02040503050406030204" pitchFamily="18" charset="0"/>
                <a:ea typeface="Times New Roman" panose="02020603050405020304" pitchFamily="18" charset="0"/>
                <a:cs typeface="Arial" panose="020B0604020202020204" pitchFamily="34" charset="0"/>
              </a:rPr>
              <a:t>4</a:t>
            </a:r>
            <a:r>
              <a:rPr lang="en-US" altLang="en-US" sz="1200" i="1" dirty="0">
                <a:latin typeface="Cambria Math" panose="02040503050406030204" pitchFamily="18" charset="0"/>
                <a:ea typeface="Times New Roman" panose="02020603050405020304" pitchFamily="18" charset="0"/>
                <a:cs typeface="Arial" panose="020B0604020202020204" pitchFamily="34" charset="0"/>
              </a:rPr>
              <a:t>+</a:t>
            </a:r>
            <a:r>
              <a:rPr lang="en-US" altLang="en-US" sz="1200" dirty="0">
                <a:latin typeface="Cambria Math" panose="02040503050406030204" pitchFamily="18" charset="0"/>
                <a:ea typeface="Times New Roman" panose="02020603050405020304" pitchFamily="18" charset="0"/>
                <a:cs typeface="Arial" panose="020B0604020202020204" pitchFamily="34" charset="0"/>
              </a:rPr>
              <a:t>sin</a:t>
            </a:r>
            <a:r>
              <a:rPr lang="en-US" altLang="en-US" sz="1200" i="1" dirty="0">
                <a:latin typeface="Cambria Math" panose="02040503050406030204" pitchFamily="18" charset="0"/>
                <a:ea typeface="Times New Roman" panose="02020603050405020304" pitchFamily="18" charset="0"/>
                <a:cs typeface="Arial" panose="020B0604020202020204" pitchFamily="34" charset="0"/>
              </a:rPr>
              <a:t>x</a:t>
            </a:r>
            <a:r>
              <a:rPr lang="en-US" altLang="en-US" sz="1200" i="1" baseline="30000" dirty="0">
                <a:latin typeface="Cambria Math" panose="02040503050406030204" pitchFamily="18" charset="0"/>
                <a:ea typeface="Times New Roman" panose="02020603050405020304" pitchFamily="18" charset="0"/>
                <a:cs typeface="Arial" panose="020B0604020202020204" pitchFamily="34" charset="0"/>
              </a:rPr>
              <a:t>3</a:t>
            </a:r>
            <a:r>
              <a:rPr lang="en-US" altLang="en-US" sz="1200" i="1" dirty="0">
                <a:latin typeface="Cambria Math" panose="02040503050406030204" pitchFamily="18" charset="0"/>
                <a:ea typeface="Times New Roman" panose="02020603050405020304" pitchFamily="18" charset="0"/>
                <a:cs typeface="Arial" panose="020B0604020202020204" pitchFamily="34" charset="0"/>
              </a:rPr>
              <a:t>+52.</a:t>
            </a:r>
            <a:endParaRPr lang="en-US" altLang="en-US" sz="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Lucida Handwriting" panose="03010101010101010101" pitchFamily="66" charset="0"/>
                <a:ea typeface="Times New Roman" panose="02020603050405020304" pitchFamily="18" charset="0"/>
                <a:cs typeface="Arial" panose="020B0604020202020204" pitchFamily="34" charset="0"/>
              </a:rPr>
              <a:t>Blah			Blah			Blah</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x=12x</a:t>
            </a:r>
            <a:r>
              <a:rPr kumimoji="0" lang="en-US" altLang="en-US" sz="1200" b="0" i="1" u="none" strike="noStrike" cap="none" normalizeH="0" baseline="3000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3</a:t>
            </a:r>
            <a:r>
              <a:rPr kumimoji="0" lang="en-US" altLang="en-US" sz="12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+3x</a:t>
            </a:r>
            <a:r>
              <a:rPr kumimoji="0" lang="en-US" altLang="en-US" sz="1200" b="0" i="1" u="none" strike="noStrike" cap="none" normalizeH="0" baseline="3000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2</a:t>
            </a:r>
            <a:r>
              <a:rPr kumimoji="0" lang="en-US" altLang="en-US" sz="12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cos</a:t>
            </a:r>
            <a:r>
              <a:rPr kumimoji="0" lang="en-US" altLang="en-US" sz="12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x</a:t>
            </a:r>
            <a:r>
              <a:rPr kumimoji="0" lang="en-US" altLang="en-US" sz="1200" b="0" i="1" u="none" strike="noStrike" cap="none" normalizeH="0" baseline="3000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3</a:t>
            </a:r>
            <a:r>
              <a:rPr kumimoji="0" lang="en-US" altLang="en-US" sz="1200" b="0"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Oval 2">
            <a:extLst>
              <a:ext uri="{FF2B5EF4-FFF2-40B4-BE49-F238E27FC236}">
                <a16:creationId xmlns:a16="http://schemas.microsoft.com/office/drawing/2014/main" id="{EA6923E4-47E2-4215-BBF8-792AE25D2C27}"/>
              </a:ext>
            </a:extLst>
          </p:cNvPr>
          <p:cNvSpPr/>
          <p:nvPr/>
        </p:nvSpPr>
        <p:spPr>
          <a:xfrm>
            <a:off x="754743" y="5646057"/>
            <a:ext cx="203200" cy="18868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89899EC-040E-4884-ACA9-303DD0D153EF}"/>
              </a:ext>
            </a:extLst>
          </p:cNvPr>
          <p:cNvSpPr/>
          <p:nvPr/>
        </p:nvSpPr>
        <p:spPr>
          <a:xfrm>
            <a:off x="624113" y="6008916"/>
            <a:ext cx="1698171" cy="36285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BDA808-8803-4AF6-BB0E-DAB093875637}"/>
              </a:ext>
            </a:extLst>
          </p:cNvPr>
          <p:cNvSpPr txBox="1"/>
          <p:nvPr/>
        </p:nvSpPr>
        <p:spPr>
          <a:xfrm rot="20217614">
            <a:off x="2140773" y="3012141"/>
            <a:ext cx="7368988" cy="2215991"/>
          </a:xfrm>
          <a:prstGeom prst="rect">
            <a:avLst/>
          </a:prstGeom>
          <a:noFill/>
        </p:spPr>
        <p:txBody>
          <a:bodyPr wrap="square" rtlCol="0">
            <a:spAutoFit/>
          </a:bodyPr>
          <a:lstStyle/>
          <a:p>
            <a:r>
              <a:rPr lang="en-US" sz="13800" b="1" dirty="0">
                <a:ln w="22225">
                  <a:solidFill>
                    <a:schemeClr val="tx1"/>
                  </a:solidFill>
                  <a:prstDash val="solid"/>
                </a:ln>
                <a:gradFill>
                  <a:gsLst>
                    <a:gs pos="30000">
                      <a:schemeClr val="accent1">
                        <a:lumMod val="5000"/>
                        <a:lumOff val="95000"/>
                      </a:schemeClr>
                    </a:gs>
                    <a:gs pos="11000">
                      <a:schemeClr val="accent1">
                        <a:lumMod val="45000"/>
                        <a:lumOff val="55000"/>
                      </a:schemeClr>
                    </a:gs>
                    <a:gs pos="56000">
                      <a:schemeClr val="accent1">
                        <a:lumMod val="45000"/>
                        <a:lumOff val="55000"/>
                        <a:alpha val="0"/>
                      </a:schemeClr>
                    </a:gs>
                    <a:gs pos="100000">
                      <a:schemeClr val="accent1">
                        <a:lumMod val="30000"/>
                        <a:lumOff val="70000"/>
                      </a:schemeClr>
                    </a:gs>
                  </a:gsLst>
                  <a:lin ang="5400000" scaled="1"/>
                </a:gradFill>
              </a:rPr>
              <a:t>SAMPLE</a:t>
            </a:r>
          </a:p>
        </p:txBody>
      </p:sp>
    </p:spTree>
    <p:extLst>
      <p:ext uri="{BB962C8B-B14F-4D97-AF65-F5344CB8AC3E}">
        <p14:creationId xmlns:p14="http://schemas.microsoft.com/office/powerpoint/2010/main" val="2157503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3098798" y="159654"/>
            <a:ext cx="8610600" cy="1293028"/>
          </a:xfrm>
        </p:spPr>
        <p:txBody>
          <a:bodyPr/>
          <a:lstStyle/>
          <a:p>
            <a:r>
              <a:rPr lang="en-US" dirty="0"/>
              <a:t>Study skills: Test anxiety coping techniques</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685800" y="1452682"/>
            <a:ext cx="10820400" cy="4766003"/>
          </a:xfrm>
        </p:spPr>
        <p:txBody>
          <a:bodyPr>
            <a:normAutofit/>
          </a:bodyPr>
          <a:lstStyle/>
          <a:p>
            <a:pPr marL="285750" indent="-285750">
              <a:spcBef>
                <a:spcPts val="1800"/>
              </a:spcBef>
            </a:pPr>
            <a:r>
              <a:rPr lang="en-US" sz="3200" dirty="0"/>
              <a:t>Feet flat on floor, hands on thighs, palms down, close eyes.</a:t>
            </a:r>
          </a:p>
          <a:p>
            <a:pPr marL="285750" indent="-285750">
              <a:spcBef>
                <a:spcPts val="1800"/>
              </a:spcBef>
            </a:pPr>
            <a:r>
              <a:rPr lang="en-US" sz="3200" dirty="0"/>
              <a:t>Deep breathing like a 5-year old—belly out, belly in.</a:t>
            </a:r>
          </a:p>
          <a:p>
            <a:pPr marL="285750" indent="-285750">
              <a:spcBef>
                <a:spcPts val="1800"/>
              </a:spcBef>
            </a:pPr>
            <a:r>
              <a:rPr lang="en-US" sz="3200" dirty="0"/>
              <a:t>Visualize a warm calm place, cookies baking, perhaps a grandparent</a:t>
            </a:r>
          </a:p>
          <a:p>
            <a:pPr marL="285750" indent="-285750">
              <a:spcBef>
                <a:spcPts val="1800"/>
              </a:spcBef>
            </a:pPr>
            <a:r>
              <a:rPr lang="en-US" sz="3200" dirty="0"/>
              <a:t>Use a mantra: “I can do this.” “I can do this.” over and over, slowly and with conviction.</a:t>
            </a:r>
          </a:p>
          <a:p>
            <a:pPr marL="285750" indent="-285750">
              <a:spcBef>
                <a:spcPts val="1800"/>
              </a:spcBef>
            </a:pPr>
            <a:r>
              <a:rPr lang="en-US" sz="3200" dirty="0"/>
              <a:t>Shaking in bathroom prior to exam.</a:t>
            </a:r>
          </a:p>
          <a:p>
            <a:pPr>
              <a:spcBef>
                <a:spcPts val="1800"/>
              </a:spcBef>
            </a:pPr>
            <a:endParaRPr lang="en-US" sz="3200" dirty="0"/>
          </a:p>
        </p:txBody>
      </p:sp>
    </p:spTree>
    <p:extLst>
      <p:ext uri="{BB962C8B-B14F-4D97-AF65-F5344CB8AC3E}">
        <p14:creationId xmlns:p14="http://schemas.microsoft.com/office/powerpoint/2010/main" val="1879268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E3E-5602-4C68-9293-B408CD070031}"/>
              </a:ext>
            </a:extLst>
          </p:cNvPr>
          <p:cNvSpPr>
            <a:spLocks noGrp="1"/>
          </p:cNvSpPr>
          <p:nvPr>
            <p:ph type="title"/>
          </p:nvPr>
        </p:nvSpPr>
        <p:spPr>
          <a:xfrm>
            <a:off x="3098798" y="159654"/>
            <a:ext cx="8610600" cy="1293028"/>
          </a:xfrm>
        </p:spPr>
        <p:txBody>
          <a:bodyPr/>
          <a:lstStyle/>
          <a:p>
            <a:r>
              <a:rPr lang="en-US" dirty="0"/>
              <a:t>Study skills: Test anxiety coping techniques</a:t>
            </a:r>
          </a:p>
        </p:txBody>
      </p:sp>
      <p:sp>
        <p:nvSpPr>
          <p:cNvPr id="3" name="Content Placeholder 2">
            <a:extLst>
              <a:ext uri="{FF2B5EF4-FFF2-40B4-BE49-F238E27FC236}">
                <a16:creationId xmlns:a16="http://schemas.microsoft.com/office/drawing/2014/main" id="{A9C54826-7D14-43FF-A083-8F1C648933B3}"/>
              </a:ext>
            </a:extLst>
          </p:cNvPr>
          <p:cNvSpPr>
            <a:spLocks noGrp="1"/>
          </p:cNvSpPr>
          <p:nvPr>
            <p:ph idx="1"/>
          </p:nvPr>
        </p:nvSpPr>
        <p:spPr>
          <a:xfrm>
            <a:off x="1667435" y="1452682"/>
            <a:ext cx="9068698" cy="5152513"/>
          </a:xfrm>
        </p:spPr>
        <p:txBody>
          <a:bodyPr>
            <a:normAutofit/>
          </a:bodyPr>
          <a:lstStyle/>
          <a:p>
            <a:pPr marL="285750" indent="-285750">
              <a:spcAft>
                <a:spcPts val="1200"/>
              </a:spcAft>
            </a:pPr>
            <a:r>
              <a:rPr lang="en-US" sz="2800" dirty="0"/>
              <a:t>Foods to avoid:</a:t>
            </a:r>
          </a:p>
          <a:p>
            <a:pPr marL="457200" lvl="1" indent="0">
              <a:spcAft>
                <a:spcPts val="1200"/>
              </a:spcAft>
              <a:buNone/>
              <a:tabLst>
                <a:tab pos="3259138" algn="l"/>
              </a:tabLst>
            </a:pPr>
            <a:r>
              <a:rPr lang="en-US" sz="2400" dirty="0">
                <a:sym typeface="Wingdings" panose="05000000000000000000" pitchFamily="2" charset="2"/>
              </a:rPr>
              <a:t></a:t>
            </a:r>
            <a:r>
              <a:rPr lang="en-US" sz="2400" dirty="0"/>
              <a:t>Chocolate	</a:t>
            </a:r>
            <a:r>
              <a:rPr lang="en-US" sz="2400" dirty="0">
                <a:sym typeface="Wingdings" panose="05000000000000000000" pitchFamily="2" charset="2"/>
              </a:rPr>
              <a:t></a:t>
            </a:r>
            <a:r>
              <a:rPr lang="en-US" sz="2400" dirty="0"/>
              <a:t>Donuts		</a:t>
            </a:r>
            <a:r>
              <a:rPr lang="en-US" sz="2400" dirty="0">
                <a:sym typeface="Wingdings" panose="05000000000000000000" pitchFamily="2" charset="2"/>
              </a:rPr>
              <a:t></a:t>
            </a:r>
            <a:r>
              <a:rPr lang="en-US" sz="2400" dirty="0"/>
              <a:t>Caffeine beverages</a:t>
            </a:r>
          </a:p>
          <a:p>
            <a:pPr marL="285750" indent="-285750">
              <a:spcAft>
                <a:spcPts val="1200"/>
              </a:spcAft>
            </a:pPr>
            <a:r>
              <a:rPr lang="en-US" sz="2800" dirty="0"/>
              <a:t>Don’t change your routine!</a:t>
            </a:r>
          </a:p>
          <a:p>
            <a:pPr marL="742950" lvl="1" indent="-285750">
              <a:spcAft>
                <a:spcPts val="1200"/>
              </a:spcAft>
            </a:pPr>
            <a:r>
              <a:rPr lang="en-US" sz="2800" dirty="0"/>
              <a:t>Go to bed at the same time.</a:t>
            </a:r>
          </a:p>
          <a:p>
            <a:pPr marL="742950" lvl="1" indent="-285750">
              <a:spcAft>
                <a:spcPts val="1200"/>
              </a:spcAft>
            </a:pPr>
            <a:r>
              <a:rPr lang="en-US" sz="2800" dirty="0"/>
              <a:t>Get up at the same time.</a:t>
            </a:r>
          </a:p>
          <a:p>
            <a:pPr marL="742950" lvl="1" indent="-285750">
              <a:spcAft>
                <a:spcPts val="1200"/>
              </a:spcAft>
            </a:pPr>
            <a:r>
              <a:rPr lang="en-US" sz="2800" dirty="0"/>
              <a:t>Eat the same foods.</a:t>
            </a:r>
          </a:p>
          <a:p>
            <a:pPr marL="742950" lvl="1" indent="-285750">
              <a:spcAft>
                <a:spcPts val="1200"/>
              </a:spcAft>
            </a:pPr>
            <a:r>
              <a:rPr lang="en-US" sz="2800" dirty="0"/>
              <a:t>Don’t start/stop any bad habits now.</a:t>
            </a:r>
          </a:p>
          <a:p>
            <a:pPr marL="742950" lvl="1" indent="-285750">
              <a:spcAft>
                <a:spcPts val="1200"/>
              </a:spcAft>
            </a:pPr>
            <a:r>
              <a:rPr lang="en-US" sz="2800" dirty="0"/>
              <a:t>Don’t break up with your significant other now.</a:t>
            </a:r>
          </a:p>
          <a:p>
            <a:pPr>
              <a:spcAft>
                <a:spcPts val="1200"/>
              </a:spcAft>
            </a:pPr>
            <a:endParaRPr lang="en-US" sz="2800" dirty="0"/>
          </a:p>
        </p:txBody>
      </p:sp>
    </p:spTree>
    <p:extLst>
      <p:ext uri="{BB962C8B-B14F-4D97-AF65-F5344CB8AC3E}">
        <p14:creationId xmlns:p14="http://schemas.microsoft.com/office/powerpoint/2010/main" val="2587767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8741-2666-46FA-9ECE-D3D4C18797D0}"/>
              </a:ext>
            </a:extLst>
          </p:cNvPr>
          <p:cNvSpPr>
            <a:spLocks noGrp="1"/>
          </p:cNvSpPr>
          <p:nvPr>
            <p:ph type="title"/>
          </p:nvPr>
        </p:nvSpPr>
        <p:spPr/>
        <p:txBody>
          <a:bodyPr/>
          <a:lstStyle/>
          <a:p>
            <a:r>
              <a:rPr lang="en-US" dirty="0"/>
              <a:t>Problem solving &amp; resourcefulness</a:t>
            </a:r>
          </a:p>
        </p:txBody>
      </p:sp>
      <p:sp>
        <p:nvSpPr>
          <p:cNvPr id="3" name="Content Placeholder 2">
            <a:extLst>
              <a:ext uri="{FF2B5EF4-FFF2-40B4-BE49-F238E27FC236}">
                <a16:creationId xmlns:a16="http://schemas.microsoft.com/office/drawing/2014/main" id="{F9D3D67C-2081-4421-B5DC-E51B11F58D2E}"/>
              </a:ext>
            </a:extLst>
          </p:cNvPr>
          <p:cNvSpPr>
            <a:spLocks noGrp="1"/>
          </p:cNvSpPr>
          <p:nvPr>
            <p:ph idx="1"/>
          </p:nvPr>
        </p:nvSpPr>
        <p:spPr/>
        <p:txBody>
          <a:bodyPr>
            <a:normAutofit/>
          </a:bodyPr>
          <a:lstStyle/>
          <a:p>
            <a:pPr>
              <a:spcAft>
                <a:spcPts val="600"/>
              </a:spcAft>
            </a:pPr>
            <a:r>
              <a:rPr lang="en-US" sz="2800" dirty="0"/>
              <a:t>The General:</a:t>
            </a:r>
          </a:p>
          <a:p>
            <a:pPr lvl="1">
              <a:spcAft>
                <a:spcPts val="600"/>
              </a:spcAft>
            </a:pPr>
            <a:r>
              <a:rPr lang="en-US" sz="2800" b="1" dirty="0">
                <a:solidFill>
                  <a:schemeClr val="accent2">
                    <a:lumMod val="60000"/>
                    <a:lumOff val="40000"/>
                  </a:schemeClr>
                </a:solidFill>
              </a:rPr>
              <a:t>Every complaint is an opportunity for problem solving</a:t>
            </a:r>
            <a:r>
              <a:rPr lang="en-US" sz="2800" dirty="0"/>
              <a:t>!</a:t>
            </a:r>
          </a:p>
          <a:p>
            <a:pPr lvl="2">
              <a:spcAft>
                <a:spcPts val="600"/>
              </a:spcAft>
            </a:pPr>
            <a:r>
              <a:rPr lang="en-US" sz="2400" dirty="0"/>
              <a:t>No time for homework? What are you going to do about that?</a:t>
            </a:r>
          </a:p>
          <a:p>
            <a:pPr lvl="2">
              <a:spcAft>
                <a:spcPts val="600"/>
              </a:spcAft>
            </a:pPr>
            <a:r>
              <a:rPr lang="en-US" sz="2400" dirty="0"/>
              <a:t>Stuck on a problem? Go to the Math Lab, email a classmate, use Office Hours.</a:t>
            </a:r>
          </a:p>
          <a:p>
            <a:pPr lvl="1">
              <a:spcAft>
                <a:spcPts val="600"/>
              </a:spcAft>
            </a:pPr>
            <a:r>
              <a:rPr lang="en-US" sz="2800" dirty="0"/>
              <a:t>Model it out loud. </a:t>
            </a:r>
          </a:p>
          <a:p>
            <a:pPr lvl="1">
              <a:spcAft>
                <a:spcPts val="600"/>
              </a:spcAft>
            </a:pPr>
            <a:r>
              <a:rPr lang="en-US" sz="2800" b="1" dirty="0">
                <a:solidFill>
                  <a:schemeClr val="accent2">
                    <a:lumMod val="60000"/>
                    <a:lumOff val="40000"/>
                  </a:schemeClr>
                </a:solidFill>
              </a:rPr>
              <a:t>Let them struggle through it. Be quiet and wait.</a:t>
            </a:r>
          </a:p>
          <a:p>
            <a:pPr lvl="1">
              <a:spcAft>
                <a:spcPts val="600"/>
              </a:spcAft>
            </a:pPr>
            <a:r>
              <a:rPr lang="en-US" sz="2800" dirty="0"/>
              <a:t>Let them brainstorm together.</a:t>
            </a:r>
          </a:p>
        </p:txBody>
      </p:sp>
    </p:spTree>
    <p:extLst>
      <p:ext uri="{BB962C8B-B14F-4D97-AF65-F5344CB8AC3E}">
        <p14:creationId xmlns:p14="http://schemas.microsoft.com/office/powerpoint/2010/main" val="1696619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8741-2666-46FA-9ECE-D3D4C18797D0}"/>
              </a:ext>
            </a:extLst>
          </p:cNvPr>
          <p:cNvSpPr>
            <a:spLocks noGrp="1"/>
          </p:cNvSpPr>
          <p:nvPr>
            <p:ph type="title"/>
          </p:nvPr>
        </p:nvSpPr>
        <p:spPr>
          <a:xfrm>
            <a:off x="3450771" y="165655"/>
            <a:ext cx="8610600" cy="1293028"/>
          </a:xfrm>
        </p:spPr>
        <p:txBody>
          <a:bodyPr/>
          <a:lstStyle/>
          <a:p>
            <a:r>
              <a:rPr lang="en-US" dirty="0"/>
              <a:t>Problem solving &amp; resourcefulness</a:t>
            </a:r>
          </a:p>
        </p:txBody>
      </p:sp>
      <p:sp>
        <p:nvSpPr>
          <p:cNvPr id="3" name="Content Placeholder 2">
            <a:extLst>
              <a:ext uri="{FF2B5EF4-FFF2-40B4-BE49-F238E27FC236}">
                <a16:creationId xmlns:a16="http://schemas.microsoft.com/office/drawing/2014/main" id="{F9D3D67C-2081-4421-B5DC-E51B11F58D2E}"/>
              </a:ext>
            </a:extLst>
          </p:cNvPr>
          <p:cNvSpPr>
            <a:spLocks noGrp="1"/>
          </p:cNvSpPr>
          <p:nvPr>
            <p:ph idx="1"/>
          </p:nvPr>
        </p:nvSpPr>
        <p:spPr>
          <a:xfrm>
            <a:off x="6281057" y="1497873"/>
            <a:ext cx="5410200" cy="4968241"/>
          </a:xfrm>
        </p:spPr>
        <p:txBody>
          <a:bodyPr>
            <a:normAutofit/>
          </a:bodyPr>
          <a:lstStyle/>
          <a:p>
            <a:pPr marL="0" indent="0">
              <a:buNone/>
            </a:pPr>
            <a:endParaRPr lang="en-US" sz="2400" dirty="0"/>
          </a:p>
          <a:p>
            <a:pPr marL="0" indent="0">
              <a:buNone/>
            </a:pPr>
            <a:r>
              <a:rPr lang="en-US" sz="2400" dirty="0"/>
              <a:t>Right side: The why</a:t>
            </a:r>
          </a:p>
          <a:p>
            <a:pPr marL="0" indent="0">
              <a:buNone/>
            </a:pPr>
            <a:endParaRPr lang="en-US" sz="2400" dirty="0"/>
          </a:p>
          <a:p>
            <a:pPr marL="0" indent="0">
              <a:buNone/>
            </a:pPr>
            <a:r>
              <a:rPr lang="en-US" sz="2400" dirty="0"/>
              <a:t>The problem</a:t>
            </a:r>
          </a:p>
          <a:p>
            <a:pPr marL="0" indent="0">
              <a:buNone/>
            </a:pPr>
            <a:r>
              <a:rPr lang="en-US" sz="2400" dirty="0"/>
              <a:t>Distributive Property</a:t>
            </a:r>
          </a:p>
          <a:p>
            <a:pPr marL="0" indent="0">
              <a:buNone/>
            </a:pPr>
            <a:r>
              <a:rPr lang="en-US" sz="2400" dirty="0"/>
              <a:t>Subtraction of like terms</a:t>
            </a:r>
          </a:p>
          <a:p>
            <a:pPr marL="0" indent="0">
              <a:buNone/>
            </a:pPr>
            <a:r>
              <a:rPr lang="en-US" sz="2400" dirty="0"/>
              <a:t>Move 3x by subtraction</a:t>
            </a:r>
          </a:p>
          <a:p>
            <a:pPr marL="0" indent="0">
              <a:buNone/>
            </a:pPr>
            <a:endParaRPr lang="en-US" sz="2400" dirty="0"/>
          </a:p>
          <a:p>
            <a:pPr marL="0" indent="0">
              <a:buNone/>
            </a:pPr>
            <a:r>
              <a:rPr lang="en-US" sz="2400" dirty="0"/>
              <a:t>Move 21 by addition</a:t>
            </a:r>
          </a:p>
          <a:p>
            <a:pPr marL="0" indent="0">
              <a:buNone/>
            </a:pPr>
            <a:endParaRPr lang="en-US" sz="2400" dirty="0"/>
          </a:p>
        </p:txBody>
      </p:sp>
      <p:sp>
        <p:nvSpPr>
          <p:cNvPr id="4" name="Content Placeholder 2">
            <a:extLst>
              <a:ext uri="{FF2B5EF4-FFF2-40B4-BE49-F238E27FC236}">
                <a16:creationId xmlns:a16="http://schemas.microsoft.com/office/drawing/2014/main" id="{53C6C355-BC2E-4F70-B97E-025574FF9BA2}"/>
              </a:ext>
            </a:extLst>
          </p:cNvPr>
          <p:cNvSpPr txBox="1">
            <a:spLocks/>
          </p:cNvSpPr>
          <p:nvPr/>
        </p:nvSpPr>
        <p:spPr>
          <a:xfrm>
            <a:off x="838200" y="1497874"/>
            <a:ext cx="54102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t>The Specific:</a:t>
            </a:r>
          </a:p>
          <a:p>
            <a:pPr marL="0" indent="0">
              <a:buNone/>
            </a:pPr>
            <a:r>
              <a:rPr lang="en-US" sz="2400" dirty="0"/>
              <a:t>Left side: The math</a:t>
            </a:r>
          </a:p>
          <a:p>
            <a:pPr marL="0" indent="0">
              <a:buNone/>
            </a:pPr>
            <a:endParaRPr lang="en-US"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F13189-E4E9-4E4E-97B4-F763264BEB9E}"/>
                  </a:ext>
                </a:extLst>
              </p:cNvPr>
              <p:cNvSpPr txBox="1"/>
              <p:nvPr/>
            </p:nvSpPr>
            <p:spPr>
              <a:xfrm>
                <a:off x="620485" y="2809750"/>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+7=2</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4</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−9</m:t>
                          </m:r>
                        </m:e>
                      </m:d>
                      <m:r>
                        <a:rPr lang="en-US" sz="2400" b="0" i="1" smtClean="0">
                          <a:solidFill>
                            <a:schemeClr val="tx1"/>
                          </a:solidFill>
                          <a:latin typeface="Cambria Math" panose="02040503050406030204" pitchFamily="18" charset="0"/>
                        </a:rPr>
                        <m:t>−3</m:t>
                      </m:r>
                    </m:oMath>
                  </m:oMathPara>
                </a14:m>
                <a:endParaRPr lang="en-US" sz="2400" b="0" dirty="0">
                  <a:solidFill>
                    <a:schemeClr val="tx1"/>
                  </a:solidFill>
                </a:endParaRPr>
              </a:p>
            </p:txBody>
          </p:sp>
        </mc:Choice>
        <mc:Fallback xmlns="">
          <p:sp>
            <p:nvSpPr>
              <p:cNvPr id="8" name="TextBox 7">
                <a:extLst>
                  <a:ext uri="{FF2B5EF4-FFF2-40B4-BE49-F238E27FC236}">
                    <a16:creationId xmlns:a16="http://schemas.microsoft.com/office/drawing/2014/main" id="{0FF13189-E4E9-4E4E-97B4-F763264BEB9E}"/>
                  </a:ext>
                </a:extLst>
              </p:cNvPr>
              <p:cNvSpPr txBox="1">
                <a:spLocks noRot="1" noChangeAspect="1" noMove="1" noResize="1" noEditPoints="1" noAdjustHandles="1" noChangeArrowheads="1" noChangeShapeType="1" noTextEdit="1"/>
              </p:cNvSpPr>
              <p:nvPr/>
            </p:nvSpPr>
            <p:spPr>
              <a:xfrm>
                <a:off x="620485" y="2809750"/>
                <a:ext cx="399505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13684E-33D0-4668-B78F-489E07E3478D}"/>
                  </a:ext>
                </a:extLst>
              </p:cNvPr>
              <p:cNvSpPr txBox="1"/>
              <p:nvPr/>
            </p:nvSpPr>
            <p:spPr>
              <a:xfrm>
                <a:off x="653142" y="3310606"/>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+7=8</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−18−3</m:t>
                      </m:r>
                    </m:oMath>
                  </m:oMathPara>
                </a14:m>
                <a:endParaRPr lang="en-US" sz="2400" b="0" dirty="0">
                  <a:solidFill>
                    <a:schemeClr val="tx1"/>
                  </a:solidFill>
                </a:endParaRPr>
              </a:p>
            </p:txBody>
          </p:sp>
        </mc:Choice>
        <mc:Fallback xmlns="">
          <p:sp>
            <p:nvSpPr>
              <p:cNvPr id="9" name="TextBox 8">
                <a:extLst>
                  <a:ext uri="{FF2B5EF4-FFF2-40B4-BE49-F238E27FC236}">
                    <a16:creationId xmlns:a16="http://schemas.microsoft.com/office/drawing/2014/main" id="{8813684E-33D0-4668-B78F-489E07E3478D}"/>
                  </a:ext>
                </a:extLst>
              </p:cNvPr>
              <p:cNvSpPr txBox="1">
                <a:spLocks noRot="1" noChangeAspect="1" noMove="1" noResize="1" noEditPoints="1" noAdjustHandles="1" noChangeArrowheads="1" noChangeShapeType="1" noTextEdit="1"/>
              </p:cNvSpPr>
              <p:nvPr/>
            </p:nvSpPr>
            <p:spPr>
              <a:xfrm>
                <a:off x="653142" y="3310606"/>
                <a:ext cx="3995057"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3445B6-BFBB-4E4E-AA5A-425D6C7A5B33}"/>
                  </a:ext>
                </a:extLst>
              </p:cNvPr>
              <p:cNvSpPr txBox="1"/>
              <p:nvPr/>
            </p:nvSpPr>
            <p:spPr>
              <a:xfrm>
                <a:off x="620485" y="3772271"/>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+7=8</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−21</m:t>
                      </m:r>
                    </m:oMath>
                  </m:oMathPara>
                </a14:m>
                <a:endParaRPr lang="en-US" sz="2400" b="0" dirty="0">
                  <a:solidFill>
                    <a:schemeClr val="tx1"/>
                  </a:solidFill>
                </a:endParaRPr>
              </a:p>
            </p:txBody>
          </p:sp>
        </mc:Choice>
        <mc:Fallback xmlns="">
          <p:sp>
            <p:nvSpPr>
              <p:cNvPr id="10" name="TextBox 9">
                <a:extLst>
                  <a:ext uri="{FF2B5EF4-FFF2-40B4-BE49-F238E27FC236}">
                    <a16:creationId xmlns:a16="http://schemas.microsoft.com/office/drawing/2014/main" id="{033445B6-BFBB-4E4E-AA5A-425D6C7A5B33}"/>
                  </a:ext>
                </a:extLst>
              </p:cNvPr>
              <p:cNvSpPr txBox="1">
                <a:spLocks noRot="1" noChangeAspect="1" noMove="1" noResize="1" noEditPoints="1" noAdjustHandles="1" noChangeArrowheads="1" noChangeShapeType="1" noTextEdit="1"/>
              </p:cNvSpPr>
              <p:nvPr/>
            </p:nvSpPr>
            <p:spPr>
              <a:xfrm>
                <a:off x="620485" y="3772271"/>
                <a:ext cx="3995057"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0A0C9FA-F889-420E-B9C4-BB196B865517}"/>
                  </a:ext>
                </a:extLst>
              </p:cNvPr>
              <p:cNvSpPr txBox="1"/>
              <p:nvPr/>
            </p:nvSpPr>
            <p:spPr>
              <a:xfrm>
                <a:off x="653142" y="4202854"/>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+7=8</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−21</m:t>
                      </m:r>
                    </m:oMath>
                  </m:oMathPara>
                </a14:m>
                <a:endParaRPr lang="en-US" sz="2400" b="0" dirty="0">
                  <a:solidFill>
                    <a:schemeClr val="tx1"/>
                  </a:solidFill>
                </a:endParaRPr>
              </a:p>
            </p:txBody>
          </p:sp>
        </mc:Choice>
        <mc:Fallback xmlns="">
          <p:sp>
            <p:nvSpPr>
              <p:cNvPr id="11" name="TextBox 10">
                <a:extLst>
                  <a:ext uri="{FF2B5EF4-FFF2-40B4-BE49-F238E27FC236}">
                    <a16:creationId xmlns:a16="http://schemas.microsoft.com/office/drawing/2014/main" id="{60A0C9FA-F889-420E-B9C4-BB196B865517}"/>
                  </a:ext>
                </a:extLst>
              </p:cNvPr>
              <p:cNvSpPr txBox="1">
                <a:spLocks noRot="1" noChangeAspect="1" noMove="1" noResize="1" noEditPoints="1" noAdjustHandles="1" noChangeArrowheads="1" noChangeShapeType="1" noTextEdit="1"/>
              </p:cNvSpPr>
              <p:nvPr/>
            </p:nvSpPr>
            <p:spPr>
              <a:xfrm>
                <a:off x="653142" y="4202854"/>
                <a:ext cx="3995057"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789F14-6C4E-4025-B913-1683B8B59203}"/>
                  </a:ext>
                </a:extLst>
              </p:cNvPr>
              <p:cNvSpPr txBox="1"/>
              <p:nvPr/>
            </p:nvSpPr>
            <p:spPr>
              <a:xfrm>
                <a:off x="653142" y="4662537"/>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7=5</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−21</m:t>
                      </m:r>
                    </m:oMath>
                  </m:oMathPara>
                </a14:m>
                <a:endParaRPr lang="en-US" sz="2400" b="0" dirty="0">
                  <a:solidFill>
                    <a:schemeClr val="tx1"/>
                  </a:solidFill>
                </a:endParaRPr>
              </a:p>
            </p:txBody>
          </p:sp>
        </mc:Choice>
        <mc:Fallback xmlns="">
          <p:sp>
            <p:nvSpPr>
              <p:cNvPr id="12" name="TextBox 11">
                <a:extLst>
                  <a:ext uri="{FF2B5EF4-FFF2-40B4-BE49-F238E27FC236}">
                    <a16:creationId xmlns:a16="http://schemas.microsoft.com/office/drawing/2014/main" id="{AB789F14-6C4E-4025-B913-1683B8B59203}"/>
                  </a:ext>
                </a:extLst>
              </p:cNvPr>
              <p:cNvSpPr txBox="1">
                <a:spLocks noRot="1" noChangeAspect="1" noMove="1" noResize="1" noEditPoints="1" noAdjustHandles="1" noChangeArrowheads="1" noChangeShapeType="1" noTextEdit="1"/>
              </p:cNvSpPr>
              <p:nvPr/>
            </p:nvSpPr>
            <p:spPr>
              <a:xfrm>
                <a:off x="653142" y="4662537"/>
                <a:ext cx="399505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59AC40A-7113-4348-8C4F-AC49A86FFE32}"/>
                  </a:ext>
                </a:extLst>
              </p:cNvPr>
              <p:cNvSpPr txBox="1"/>
              <p:nvPr/>
            </p:nvSpPr>
            <p:spPr>
              <a:xfrm>
                <a:off x="685799" y="5124202"/>
                <a:ext cx="39950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7+21=5</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−21+21</m:t>
                      </m:r>
                    </m:oMath>
                  </m:oMathPara>
                </a14:m>
                <a:endParaRPr lang="en-US" sz="2400" b="0" dirty="0">
                  <a:solidFill>
                    <a:schemeClr val="tx1"/>
                  </a:solidFill>
                </a:endParaRPr>
              </a:p>
            </p:txBody>
          </p:sp>
        </mc:Choice>
        <mc:Fallback xmlns="">
          <p:sp>
            <p:nvSpPr>
              <p:cNvPr id="13" name="TextBox 12">
                <a:extLst>
                  <a:ext uri="{FF2B5EF4-FFF2-40B4-BE49-F238E27FC236}">
                    <a16:creationId xmlns:a16="http://schemas.microsoft.com/office/drawing/2014/main" id="{459AC40A-7113-4348-8C4F-AC49A86FFE32}"/>
                  </a:ext>
                </a:extLst>
              </p:cNvPr>
              <p:cNvSpPr txBox="1">
                <a:spLocks noRot="1" noChangeAspect="1" noMove="1" noResize="1" noEditPoints="1" noAdjustHandles="1" noChangeArrowheads="1" noChangeShapeType="1" noTextEdit="1"/>
              </p:cNvSpPr>
              <p:nvPr/>
            </p:nvSpPr>
            <p:spPr>
              <a:xfrm>
                <a:off x="685799" y="5124202"/>
                <a:ext cx="3995057"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2995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5224BC1-5823-40C5-A897-29C119EF26AE}"/>
              </a:ext>
            </a:extLst>
          </p:cNvPr>
          <p:cNvPicPr>
            <a:picLocks noGrp="1" noChangeAspect="1"/>
          </p:cNvPicPr>
          <p:nvPr>
            <p:ph idx="1"/>
          </p:nvPr>
        </p:nvPicPr>
        <p:blipFill>
          <a:blip r:embed="rId2"/>
          <a:stretch>
            <a:fillRect/>
          </a:stretch>
        </p:blipFill>
        <p:spPr>
          <a:xfrm>
            <a:off x="4462582" y="606550"/>
            <a:ext cx="7587904" cy="3344963"/>
          </a:xfrm>
        </p:spPr>
      </p:pic>
      <p:sp>
        <p:nvSpPr>
          <p:cNvPr id="8" name="TextBox 7">
            <a:extLst>
              <a:ext uri="{FF2B5EF4-FFF2-40B4-BE49-F238E27FC236}">
                <a16:creationId xmlns:a16="http://schemas.microsoft.com/office/drawing/2014/main" id="{35B5EA86-8872-489D-AE62-862047BD05E7}"/>
              </a:ext>
            </a:extLst>
          </p:cNvPr>
          <p:cNvSpPr txBox="1"/>
          <p:nvPr/>
        </p:nvSpPr>
        <p:spPr>
          <a:xfrm>
            <a:off x="4615543" y="4321629"/>
            <a:ext cx="7151914" cy="861774"/>
          </a:xfrm>
          <a:prstGeom prst="rect">
            <a:avLst/>
          </a:prstGeom>
          <a:noFill/>
        </p:spPr>
        <p:txBody>
          <a:bodyPr wrap="square" rtlCol="0">
            <a:spAutoFit/>
          </a:bodyPr>
          <a:lstStyle/>
          <a:p>
            <a:pPr algn="r"/>
            <a:r>
              <a:rPr lang="en-US" sz="1000" dirty="0"/>
              <a:t>Image retrieved from https://www.google.com/</a:t>
            </a:r>
            <a:r>
              <a:rPr lang="en-US" sz="1000" dirty="0" err="1"/>
              <a:t>imgres?imgurl</a:t>
            </a:r>
            <a:r>
              <a:rPr lang="en-US" sz="1000" dirty="0"/>
              <a:t>=http%3A%2F%2Fwww.grittogreat.com%2Fwp-content%2Fuploads%2F2015%2F05%2Fslide1.grit_.jpg&amp;imgrefurl=http%3A%2F%2Fwww.grittogreat.com%2F&amp;docid=PQSdVklWjNxk2M&amp;tbnid=LQKOLcaF9puSMM%3A&amp;vet=10ahUKEwjq8ZSD8KrXAhUQzWMKHUO0AdQQMwjAASgTMBM..i&amp;w=960&amp;h=425&amp;bih=652&amp;biw=1412&amp;q=grit%20images&amp;ved=0ahUKEwjq8ZSD8KrXAhUQzWMKHUO0AdQQMwjAASgTMBM&amp;iact=</a:t>
            </a:r>
            <a:r>
              <a:rPr lang="en-US" sz="1000" dirty="0" err="1"/>
              <a:t>mrc&amp;uact</a:t>
            </a:r>
            <a:r>
              <a:rPr lang="en-US" sz="1000" dirty="0"/>
              <a:t>=8</a:t>
            </a:r>
          </a:p>
        </p:txBody>
      </p:sp>
      <p:pic>
        <p:nvPicPr>
          <p:cNvPr id="10" name="Picture 9">
            <a:extLst>
              <a:ext uri="{FF2B5EF4-FFF2-40B4-BE49-F238E27FC236}">
                <a16:creationId xmlns:a16="http://schemas.microsoft.com/office/drawing/2014/main" id="{32F76B87-66CB-437B-9CE3-681EBCE6A8AD}"/>
              </a:ext>
            </a:extLst>
          </p:cNvPr>
          <p:cNvPicPr>
            <a:picLocks noChangeAspect="1"/>
          </p:cNvPicPr>
          <p:nvPr/>
        </p:nvPicPr>
        <p:blipFill>
          <a:blip r:embed="rId3"/>
          <a:stretch>
            <a:fillRect/>
          </a:stretch>
        </p:blipFill>
        <p:spPr>
          <a:xfrm>
            <a:off x="184497" y="1588752"/>
            <a:ext cx="4093589" cy="4093589"/>
          </a:xfrm>
          <a:prstGeom prst="rect">
            <a:avLst/>
          </a:prstGeom>
        </p:spPr>
      </p:pic>
      <p:sp>
        <p:nvSpPr>
          <p:cNvPr id="11" name="TextBox 10">
            <a:extLst>
              <a:ext uri="{FF2B5EF4-FFF2-40B4-BE49-F238E27FC236}">
                <a16:creationId xmlns:a16="http://schemas.microsoft.com/office/drawing/2014/main" id="{20856C9A-5E3E-4BC4-94BE-A905705EF689}"/>
              </a:ext>
            </a:extLst>
          </p:cNvPr>
          <p:cNvSpPr txBox="1"/>
          <p:nvPr/>
        </p:nvSpPr>
        <p:spPr>
          <a:xfrm>
            <a:off x="184497" y="5856515"/>
            <a:ext cx="4278085" cy="400110"/>
          </a:xfrm>
          <a:prstGeom prst="rect">
            <a:avLst/>
          </a:prstGeom>
          <a:noFill/>
        </p:spPr>
        <p:txBody>
          <a:bodyPr wrap="square" rtlCol="0">
            <a:spAutoFit/>
          </a:bodyPr>
          <a:lstStyle/>
          <a:p>
            <a:pPr algn="r"/>
            <a:r>
              <a:rPr lang="en-US" sz="1000" dirty="0"/>
              <a:t>Image retrieved from https://holykaw.alltop.com/wp-content/uploads/2014/03/Fotolia_44881707_Subscription_XXL.jpg</a:t>
            </a:r>
          </a:p>
        </p:txBody>
      </p:sp>
    </p:spTree>
    <p:extLst>
      <p:ext uri="{BB962C8B-B14F-4D97-AF65-F5344CB8AC3E}">
        <p14:creationId xmlns:p14="http://schemas.microsoft.com/office/powerpoint/2010/main" val="1115614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471212-D0DF-471E-9170-767F2E10F39C}"/>
              </a:ext>
            </a:extLst>
          </p:cNvPr>
          <p:cNvSpPr txBox="1"/>
          <p:nvPr/>
        </p:nvSpPr>
        <p:spPr>
          <a:xfrm>
            <a:off x="97971" y="1433036"/>
            <a:ext cx="11985172" cy="5201424"/>
          </a:xfrm>
          <a:prstGeom prst="rect">
            <a:avLst/>
          </a:prstGeom>
          <a:noFill/>
        </p:spPr>
        <p:txBody>
          <a:bodyPr wrap="square" rtlCol="0">
            <a:spAutoFit/>
          </a:bodyPr>
          <a:lstStyle/>
          <a:p>
            <a:r>
              <a:rPr lang="en-US" sz="2400" dirty="0"/>
              <a:t>Here are a number of statements that may or may not apply to you. There are no right or wrong answers, so just answer honestly, considering how you compare to most people. At the end, you’ll get a score that reflects how passionate and persevering you see yourself to be. For each, choose from:</a:t>
            </a:r>
          </a:p>
          <a:p>
            <a:endParaRPr lang="en-US" sz="2400" dirty="0"/>
          </a:p>
          <a:p>
            <a:r>
              <a:rPr lang="en-US" sz="2400" dirty="0"/>
              <a:t>   </a:t>
            </a:r>
            <a:r>
              <a:rPr lang="en-US" sz="2000" dirty="0"/>
              <a:t>Very much like me	Mostly like me	  Somewhat like me   Not much like me	Not like me at all</a:t>
            </a:r>
          </a:p>
          <a:p>
            <a:endParaRPr lang="en-US" sz="2000" dirty="0"/>
          </a:p>
          <a:p>
            <a:pPr>
              <a:lnSpc>
                <a:spcPct val="150000"/>
              </a:lnSpc>
            </a:pPr>
            <a:r>
              <a:rPr lang="en-US" sz="2400" dirty="0"/>
              <a:t>1. New ideas and projects sometimes distract me from previous ones.</a:t>
            </a:r>
          </a:p>
          <a:p>
            <a:pPr>
              <a:lnSpc>
                <a:spcPct val="150000"/>
              </a:lnSpc>
            </a:pPr>
            <a:r>
              <a:rPr lang="en-US" sz="2400" dirty="0"/>
              <a:t>2. Setbacks don’t discourage me. I don’t give up easily.</a:t>
            </a:r>
          </a:p>
          <a:p>
            <a:pPr>
              <a:lnSpc>
                <a:spcPct val="150000"/>
              </a:lnSpc>
            </a:pPr>
            <a:r>
              <a:rPr lang="en-US" sz="2400" dirty="0"/>
              <a:t>3. I often set a goal but later choose to pursue a different one.</a:t>
            </a:r>
          </a:p>
          <a:p>
            <a:pPr>
              <a:lnSpc>
                <a:spcPct val="150000"/>
              </a:lnSpc>
            </a:pPr>
            <a:r>
              <a:rPr lang="en-US" sz="2400" dirty="0"/>
              <a:t>4. I am a hard worker.</a:t>
            </a:r>
          </a:p>
          <a:p>
            <a:endParaRPr lang="en-US" sz="2400" dirty="0"/>
          </a:p>
        </p:txBody>
      </p:sp>
      <p:sp>
        <p:nvSpPr>
          <p:cNvPr id="54" name="TextBox 53">
            <a:extLst>
              <a:ext uri="{FF2B5EF4-FFF2-40B4-BE49-F238E27FC236}">
                <a16:creationId xmlns:a16="http://schemas.microsoft.com/office/drawing/2014/main" id="{1FB87237-4B3A-4C14-A8DA-851ACB029A55}"/>
              </a:ext>
            </a:extLst>
          </p:cNvPr>
          <p:cNvSpPr txBox="1"/>
          <p:nvPr/>
        </p:nvSpPr>
        <p:spPr>
          <a:xfrm>
            <a:off x="5377543" y="555171"/>
            <a:ext cx="6324600" cy="523220"/>
          </a:xfrm>
          <a:prstGeom prst="rect">
            <a:avLst/>
          </a:prstGeom>
          <a:noFill/>
        </p:spPr>
        <p:txBody>
          <a:bodyPr wrap="square" rtlCol="0">
            <a:spAutoFit/>
          </a:bodyPr>
          <a:lstStyle/>
          <a:p>
            <a:r>
              <a:rPr lang="en-US" sz="2800" dirty="0"/>
              <a:t>Angela Duckworth: The Grit Scale</a:t>
            </a:r>
          </a:p>
        </p:txBody>
      </p:sp>
      <p:sp>
        <p:nvSpPr>
          <p:cNvPr id="55" name="Flowchart: Connector 54">
            <a:extLst>
              <a:ext uri="{FF2B5EF4-FFF2-40B4-BE49-F238E27FC236}">
                <a16:creationId xmlns:a16="http://schemas.microsoft.com/office/drawing/2014/main" id="{FBFD2957-4FB6-4C51-8C75-573D75C29EFF}"/>
              </a:ext>
            </a:extLst>
          </p:cNvPr>
          <p:cNvSpPr/>
          <p:nvPr/>
        </p:nvSpPr>
        <p:spPr>
          <a:xfrm>
            <a:off x="2764972" y="3439885"/>
            <a:ext cx="15240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id="{1A8F5F34-1EDB-450D-B024-C866C1B62B2A}"/>
              </a:ext>
            </a:extLst>
          </p:cNvPr>
          <p:cNvSpPr/>
          <p:nvPr/>
        </p:nvSpPr>
        <p:spPr>
          <a:xfrm>
            <a:off x="4701539" y="3439885"/>
            <a:ext cx="16764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1650A141-EA55-45EF-AC52-EBB190981304}"/>
              </a:ext>
            </a:extLst>
          </p:cNvPr>
          <p:cNvSpPr/>
          <p:nvPr/>
        </p:nvSpPr>
        <p:spPr>
          <a:xfrm>
            <a:off x="7173685" y="3439885"/>
            <a:ext cx="15240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F2CBBBD6-CE11-4CE2-9EDE-51D9FB458256}"/>
              </a:ext>
            </a:extLst>
          </p:cNvPr>
          <p:cNvSpPr/>
          <p:nvPr/>
        </p:nvSpPr>
        <p:spPr>
          <a:xfrm>
            <a:off x="217714" y="3439885"/>
            <a:ext cx="15240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3D618B0C-71EB-43B0-8354-41890F7EBC0C}"/>
              </a:ext>
            </a:extLst>
          </p:cNvPr>
          <p:cNvSpPr/>
          <p:nvPr/>
        </p:nvSpPr>
        <p:spPr>
          <a:xfrm>
            <a:off x="9628414" y="3439885"/>
            <a:ext cx="15240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18E4BD03-06C4-4C8B-A6CC-412A5D3A5842}"/>
              </a:ext>
            </a:extLst>
          </p:cNvPr>
          <p:cNvSpPr txBox="1"/>
          <p:nvPr/>
        </p:nvSpPr>
        <p:spPr>
          <a:xfrm>
            <a:off x="4103914" y="6248400"/>
            <a:ext cx="7478486" cy="261610"/>
          </a:xfrm>
          <a:prstGeom prst="rect">
            <a:avLst/>
          </a:prstGeom>
          <a:noFill/>
        </p:spPr>
        <p:txBody>
          <a:bodyPr wrap="square" rtlCol="0">
            <a:spAutoFit/>
          </a:bodyPr>
          <a:lstStyle/>
          <a:p>
            <a:pPr algn="r"/>
            <a:r>
              <a:rPr lang="en-US" sz="1100" dirty="0"/>
              <a:t>Duckworth, A. (2017). Grit Scale [Webpage]. Retrieved from https://angeladuckworth.com/grit-scale/</a:t>
            </a:r>
          </a:p>
        </p:txBody>
      </p:sp>
    </p:spTree>
    <p:extLst>
      <p:ext uri="{BB962C8B-B14F-4D97-AF65-F5344CB8AC3E}">
        <p14:creationId xmlns:p14="http://schemas.microsoft.com/office/powerpoint/2010/main" val="1580698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1FB87237-4B3A-4C14-A8DA-851ACB029A55}"/>
              </a:ext>
            </a:extLst>
          </p:cNvPr>
          <p:cNvSpPr txBox="1"/>
          <p:nvPr/>
        </p:nvSpPr>
        <p:spPr>
          <a:xfrm>
            <a:off x="5377543" y="555171"/>
            <a:ext cx="6324600" cy="954107"/>
          </a:xfrm>
          <a:prstGeom prst="rect">
            <a:avLst/>
          </a:prstGeom>
          <a:noFill/>
        </p:spPr>
        <p:txBody>
          <a:bodyPr wrap="square" rtlCol="0">
            <a:spAutoFit/>
          </a:bodyPr>
          <a:lstStyle/>
          <a:p>
            <a:r>
              <a:rPr lang="en-US" sz="2800" dirty="0"/>
              <a:t>Angela Duckworth: The Grit Scale cont’d</a:t>
            </a:r>
          </a:p>
        </p:txBody>
      </p:sp>
      <p:sp>
        <p:nvSpPr>
          <p:cNvPr id="2" name="TextBox 1">
            <a:extLst>
              <a:ext uri="{FF2B5EF4-FFF2-40B4-BE49-F238E27FC236}">
                <a16:creationId xmlns:a16="http://schemas.microsoft.com/office/drawing/2014/main" id="{45471212-D0DF-471E-9170-767F2E10F39C}"/>
              </a:ext>
            </a:extLst>
          </p:cNvPr>
          <p:cNvSpPr txBox="1"/>
          <p:nvPr/>
        </p:nvSpPr>
        <p:spPr>
          <a:xfrm>
            <a:off x="206828" y="1084692"/>
            <a:ext cx="11985172" cy="7325082"/>
          </a:xfrm>
          <a:prstGeom prst="rect">
            <a:avLst/>
          </a:prstGeom>
          <a:noFill/>
        </p:spPr>
        <p:txBody>
          <a:bodyPr wrap="square" rtlCol="0">
            <a:spAutoFit/>
          </a:bodyPr>
          <a:lstStyle/>
          <a:p>
            <a:endParaRPr lang="en-US" sz="2400" dirty="0"/>
          </a:p>
          <a:p>
            <a:r>
              <a:rPr lang="en-US" sz="2400" dirty="0"/>
              <a:t>For each, choose from:</a:t>
            </a:r>
          </a:p>
          <a:p>
            <a:endParaRPr lang="en-US" sz="2400" dirty="0"/>
          </a:p>
          <a:p>
            <a:r>
              <a:rPr lang="en-US" sz="2400" dirty="0"/>
              <a:t>   </a:t>
            </a:r>
            <a:r>
              <a:rPr lang="en-US" sz="2000" dirty="0"/>
              <a:t>Very much like me	Mostly like me	  Somewhat like me   Not much like me	Not like me at all</a:t>
            </a:r>
          </a:p>
          <a:p>
            <a:pPr marL="365760" indent="-457200">
              <a:spcBef>
                <a:spcPts val="1800"/>
              </a:spcBef>
            </a:pPr>
            <a:r>
              <a:rPr lang="en-US" sz="2200" dirty="0"/>
              <a:t>5. I have difficulty maintaining my focus on projects that take more than a few months to complete.</a:t>
            </a:r>
          </a:p>
          <a:p>
            <a:pPr marL="365760" indent="-457200">
              <a:spcBef>
                <a:spcPts val="1800"/>
              </a:spcBef>
            </a:pPr>
            <a:r>
              <a:rPr lang="en-US" sz="2200" dirty="0"/>
              <a:t>6. I finish whatever I begin.</a:t>
            </a:r>
          </a:p>
          <a:p>
            <a:pPr marL="365760" indent="-457200">
              <a:spcBef>
                <a:spcPts val="1800"/>
              </a:spcBef>
            </a:pPr>
            <a:r>
              <a:rPr lang="en-US" sz="2200" dirty="0"/>
              <a:t>7. My interests change from year to year.</a:t>
            </a:r>
          </a:p>
          <a:p>
            <a:pPr marL="365760" indent="-457200">
              <a:spcBef>
                <a:spcPts val="1800"/>
              </a:spcBef>
            </a:pPr>
            <a:r>
              <a:rPr lang="en-US" sz="2200" dirty="0"/>
              <a:t>8. I am diligent. I never give up.</a:t>
            </a:r>
          </a:p>
          <a:p>
            <a:pPr marL="365760" indent="-457200">
              <a:spcBef>
                <a:spcPts val="1800"/>
              </a:spcBef>
            </a:pPr>
            <a:r>
              <a:rPr lang="en-US" sz="2200" dirty="0"/>
              <a:t>9. I have been obsessed with a certain idea or project for a short time but later lost interest.</a:t>
            </a:r>
          </a:p>
          <a:p>
            <a:pPr marL="365760" indent="-457200">
              <a:spcBef>
                <a:spcPts val="1800"/>
              </a:spcBef>
            </a:pPr>
            <a:r>
              <a:rPr lang="en-US" sz="2200" dirty="0"/>
              <a:t>10. I have overcome setbacks to conquer an important challenge.</a:t>
            </a:r>
          </a:p>
          <a:p>
            <a:endParaRPr lang="en-US" sz="2800" dirty="0"/>
          </a:p>
          <a:p>
            <a:endParaRPr lang="en-US" sz="2000" dirty="0"/>
          </a:p>
          <a:p>
            <a:endParaRPr lang="en-US" sz="2000" dirty="0"/>
          </a:p>
          <a:p>
            <a:endParaRPr lang="en-US" sz="2400" dirty="0"/>
          </a:p>
        </p:txBody>
      </p:sp>
      <p:sp>
        <p:nvSpPr>
          <p:cNvPr id="55" name="Flowchart: Connector 54">
            <a:extLst>
              <a:ext uri="{FF2B5EF4-FFF2-40B4-BE49-F238E27FC236}">
                <a16:creationId xmlns:a16="http://schemas.microsoft.com/office/drawing/2014/main" id="{FBFD2957-4FB6-4C51-8C75-573D75C29EFF}"/>
              </a:ext>
            </a:extLst>
          </p:cNvPr>
          <p:cNvSpPr/>
          <p:nvPr/>
        </p:nvSpPr>
        <p:spPr>
          <a:xfrm>
            <a:off x="2852058" y="2394856"/>
            <a:ext cx="15240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id="{1A8F5F34-1EDB-450D-B024-C866C1B62B2A}"/>
              </a:ext>
            </a:extLst>
          </p:cNvPr>
          <p:cNvSpPr/>
          <p:nvPr/>
        </p:nvSpPr>
        <p:spPr>
          <a:xfrm>
            <a:off x="4821282" y="2394856"/>
            <a:ext cx="16764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1650A141-EA55-45EF-AC52-EBB190981304}"/>
              </a:ext>
            </a:extLst>
          </p:cNvPr>
          <p:cNvSpPr/>
          <p:nvPr/>
        </p:nvSpPr>
        <p:spPr>
          <a:xfrm>
            <a:off x="7282542" y="2394856"/>
            <a:ext cx="15240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F2CBBBD6-CE11-4CE2-9EDE-51D9FB458256}"/>
              </a:ext>
            </a:extLst>
          </p:cNvPr>
          <p:cNvSpPr/>
          <p:nvPr/>
        </p:nvSpPr>
        <p:spPr>
          <a:xfrm>
            <a:off x="326571" y="2394856"/>
            <a:ext cx="15240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3D618B0C-71EB-43B0-8354-41890F7EBC0C}"/>
              </a:ext>
            </a:extLst>
          </p:cNvPr>
          <p:cNvSpPr/>
          <p:nvPr/>
        </p:nvSpPr>
        <p:spPr>
          <a:xfrm>
            <a:off x="9661071" y="2394856"/>
            <a:ext cx="152400" cy="130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75FA4E-BF66-46BC-B6D3-722F1A9400BE}"/>
              </a:ext>
            </a:extLst>
          </p:cNvPr>
          <p:cNvSpPr txBox="1"/>
          <p:nvPr/>
        </p:nvSpPr>
        <p:spPr>
          <a:xfrm>
            <a:off x="4523462" y="1559652"/>
            <a:ext cx="7478486" cy="261610"/>
          </a:xfrm>
          <a:prstGeom prst="rect">
            <a:avLst/>
          </a:prstGeom>
          <a:noFill/>
        </p:spPr>
        <p:txBody>
          <a:bodyPr wrap="square" rtlCol="0">
            <a:spAutoFit/>
          </a:bodyPr>
          <a:lstStyle/>
          <a:p>
            <a:pPr algn="r"/>
            <a:r>
              <a:rPr lang="en-US" sz="1100" dirty="0"/>
              <a:t>Duckworth, A. (2017). Grit Scale [Webpage]. Retrieved from https://angeladuckworth.com/grit-scale/</a:t>
            </a:r>
          </a:p>
        </p:txBody>
      </p:sp>
    </p:spTree>
    <p:extLst>
      <p:ext uri="{BB962C8B-B14F-4D97-AF65-F5344CB8AC3E}">
        <p14:creationId xmlns:p14="http://schemas.microsoft.com/office/powerpoint/2010/main" val="1376777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766B-B428-4A06-A1F1-DA9C6E997D13}"/>
              </a:ext>
            </a:extLst>
          </p:cNvPr>
          <p:cNvSpPr>
            <a:spLocks noGrp="1"/>
          </p:cNvSpPr>
          <p:nvPr>
            <p:ph type="title"/>
          </p:nvPr>
        </p:nvSpPr>
        <p:spPr>
          <a:xfrm>
            <a:off x="3472548" y="67687"/>
            <a:ext cx="8610600" cy="1293028"/>
          </a:xfrm>
        </p:spPr>
        <p:txBody>
          <a:bodyPr/>
          <a:lstStyle/>
          <a:p>
            <a:r>
              <a:rPr lang="en-US" dirty="0"/>
              <a:t>How do we instill grit?</a:t>
            </a:r>
          </a:p>
        </p:txBody>
      </p:sp>
      <p:sp>
        <p:nvSpPr>
          <p:cNvPr id="3" name="Content Placeholder 2">
            <a:extLst>
              <a:ext uri="{FF2B5EF4-FFF2-40B4-BE49-F238E27FC236}">
                <a16:creationId xmlns:a16="http://schemas.microsoft.com/office/drawing/2014/main" id="{F9254C10-E7C2-4248-8F8E-AEE6399C9A21}"/>
              </a:ext>
            </a:extLst>
          </p:cNvPr>
          <p:cNvSpPr>
            <a:spLocks noGrp="1"/>
          </p:cNvSpPr>
          <p:nvPr>
            <p:ph idx="1"/>
          </p:nvPr>
        </p:nvSpPr>
        <p:spPr>
          <a:xfrm>
            <a:off x="685800" y="1349836"/>
            <a:ext cx="10820400" cy="5097456"/>
          </a:xfrm>
        </p:spPr>
        <p:txBody>
          <a:bodyPr>
            <a:normAutofit lnSpcReduction="10000"/>
          </a:bodyPr>
          <a:lstStyle/>
          <a:p>
            <a:pPr>
              <a:spcBef>
                <a:spcPts val="1800"/>
              </a:spcBef>
            </a:pPr>
            <a:r>
              <a:rPr lang="en-US" sz="2400" dirty="0"/>
              <a:t>Read about grit. Assign short articles.</a:t>
            </a:r>
          </a:p>
          <a:p>
            <a:pPr>
              <a:spcBef>
                <a:spcPts val="1800"/>
              </a:spcBef>
            </a:pPr>
            <a:r>
              <a:rPr lang="en-US" sz="2400" b="1" dirty="0">
                <a:solidFill>
                  <a:schemeClr val="accent2">
                    <a:lumMod val="60000"/>
                    <a:lumOff val="40000"/>
                  </a:schemeClr>
                </a:solidFill>
              </a:rPr>
              <a:t>Talk about grit.</a:t>
            </a:r>
          </a:p>
          <a:p>
            <a:pPr>
              <a:spcBef>
                <a:spcPts val="1800"/>
              </a:spcBef>
            </a:pPr>
            <a:r>
              <a:rPr lang="en-US" sz="2400" dirty="0"/>
              <a:t>Share examples and photos of grit.</a:t>
            </a:r>
          </a:p>
          <a:p>
            <a:pPr>
              <a:spcBef>
                <a:spcPts val="1800"/>
              </a:spcBef>
            </a:pPr>
            <a:r>
              <a:rPr lang="en-US" sz="2400" dirty="0"/>
              <a:t>Develop a “growth mindset.” (Coming later.)</a:t>
            </a:r>
          </a:p>
          <a:p>
            <a:pPr>
              <a:spcBef>
                <a:spcPts val="1800"/>
              </a:spcBef>
            </a:pPr>
            <a:r>
              <a:rPr lang="en-US" sz="2400" b="1" dirty="0">
                <a:solidFill>
                  <a:schemeClr val="accent2">
                    <a:lumMod val="60000"/>
                    <a:lumOff val="40000"/>
                  </a:schemeClr>
                </a:solidFill>
              </a:rPr>
              <a:t>Reframe problems by giving perspective.</a:t>
            </a:r>
          </a:p>
          <a:p>
            <a:pPr>
              <a:spcBef>
                <a:spcPts val="1800"/>
              </a:spcBef>
            </a:pPr>
            <a:r>
              <a:rPr lang="en-US" sz="2400" dirty="0"/>
              <a:t>Live grittily. Randy Pausch’s Last Lecture.</a:t>
            </a:r>
          </a:p>
          <a:p>
            <a:pPr>
              <a:spcBef>
                <a:spcPts val="1800"/>
              </a:spcBef>
            </a:pPr>
            <a:r>
              <a:rPr lang="en-US" sz="2400" b="1" dirty="0">
                <a:solidFill>
                  <a:schemeClr val="accent2">
                    <a:lumMod val="60000"/>
                    <a:lumOff val="40000"/>
                  </a:schemeClr>
                </a:solidFill>
              </a:rPr>
              <a:t>Foster a safe, accepting environment that encourages grit.</a:t>
            </a:r>
          </a:p>
          <a:p>
            <a:pPr>
              <a:spcBef>
                <a:spcPts val="1800"/>
              </a:spcBef>
            </a:pPr>
            <a:r>
              <a:rPr lang="en-US" sz="2400" dirty="0"/>
              <a:t>Help students develop intentional habits.</a:t>
            </a:r>
          </a:p>
          <a:p>
            <a:pPr>
              <a:spcBef>
                <a:spcPts val="1800"/>
              </a:spcBef>
            </a:pPr>
            <a:r>
              <a:rPr lang="en-US" sz="2400" b="1" dirty="0">
                <a:solidFill>
                  <a:schemeClr val="accent2">
                    <a:lumMod val="60000"/>
                    <a:lumOff val="40000"/>
                  </a:schemeClr>
                </a:solidFill>
              </a:rPr>
              <a:t>Acknowledge the sacrifice grit requires. </a:t>
            </a:r>
          </a:p>
          <a:p>
            <a:pPr>
              <a:spcBef>
                <a:spcPts val="1800"/>
              </a:spcBef>
            </a:pPr>
            <a:r>
              <a:rPr lang="en-US" sz="2400" dirty="0"/>
              <a:t>Discuss when you need grit and when you need to quit.</a:t>
            </a:r>
          </a:p>
          <a:p>
            <a:pPr>
              <a:spcBef>
                <a:spcPts val="1800"/>
              </a:spcBef>
            </a:pPr>
            <a:endParaRPr lang="en-US" sz="2400" dirty="0"/>
          </a:p>
        </p:txBody>
      </p:sp>
    </p:spTree>
    <p:extLst>
      <p:ext uri="{BB962C8B-B14F-4D97-AF65-F5344CB8AC3E}">
        <p14:creationId xmlns:p14="http://schemas.microsoft.com/office/powerpoint/2010/main" val="6912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822C-4016-46C5-905C-E400E761612D}"/>
              </a:ext>
            </a:extLst>
          </p:cNvPr>
          <p:cNvSpPr>
            <a:spLocks noGrp="1"/>
          </p:cNvSpPr>
          <p:nvPr>
            <p:ph type="title"/>
          </p:nvPr>
        </p:nvSpPr>
        <p:spPr/>
        <p:txBody>
          <a:bodyPr/>
          <a:lstStyle/>
          <a:p>
            <a:r>
              <a:rPr lang="en-US" dirty="0"/>
              <a:t>Why talk about metacognition?</a:t>
            </a:r>
          </a:p>
        </p:txBody>
      </p:sp>
      <p:sp>
        <p:nvSpPr>
          <p:cNvPr id="4" name="Rectangle 3">
            <a:extLst>
              <a:ext uri="{FF2B5EF4-FFF2-40B4-BE49-F238E27FC236}">
                <a16:creationId xmlns:a16="http://schemas.microsoft.com/office/drawing/2014/main" id="{F1145438-59C4-4AB3-8FD3-A2788D4687DC}"/>
              </a:ext>
            </a:extLst>
          </p:cNvPr>
          <p:cNvSpPr>
            <a:spLocks noGrp="1" noChangeArrowheads="1"/>
          </p:cNvSpPr>
          <p:nvPr>
            <p:ph idx="1"/>
          </p:nvPr>
        </p:nvSpPr>
        <p:spPr>
          <a:xfrm>
            <a:off x="1557867" y="2194560"/>
            <a:ext cx="8884356" cy="4024125"/>
          </a:xfrm>
        </p:spPr>
        <p:txBody>
          <a:bodyPr>
            <a:normAutofit/>
          </a:bodyPr>
          <a:lstStyle/>
          <a:p>
            <a:pPr algn="ctr" eaLnBrk="1" hangingPunct="1">
              <a:buFont typeface="Wingdings" pitchFamily="2" charset="2"/>
              <a:buNone/>
            </a:pPr>
            <a:r>
              <a:rPr lang="en-US" dirty="0">
                <a:solidFill>
                  <a:srgbClr val="461D7C"/>
                </a:solidFill>
                <a:latin typeface="+mn-lt"/>
              </a:rPr>
              <a:t>Help students identify and </a:t>
            </a:r>
            <a:r>
              <a:rPr lang="en-US" b="1" dirty="0">
                <a:solidFill>
                  <a:srgbClr val="461D7C"/>
                </a:solidFill>
                <a:latin typeface="+mn-lt"/>
              </a:rPr>
              <a:t>close</a:t>
            </a:r>
            <a:r>
              <a:rPr lang="en-US" dirty="0">
                <a:solidFill>
                  <a:srgbClr val="461D7C"/>
                </a:solidFill>
                <a:latin typeface="+mn-lt"/>
              </a:rPr>
              <a:t> </a:t>
            </a:r>
            <a:r>
              <a:rPr lang="en-US" b="1" dirty="0">
                <a:solidFill>
                  <a:srgbClr val="461D7C"/>
                </a:solidFill>
                <a:latin typeface="+mn-lt"/>
              </a:rPr>
              <a:t>“the gap” </a:t>
            </a:r>
          </a:p>
          <a:p>
            <a:pPr eaLnBrk="1" hangingPunct="1">
              <a:buFont typeface="Wingdings" pitchFamily="2" charset="2"/>
              <a:buNone/>
            </a:pPr>
            <a:endParaRPr lang="en-US" b="1" dirty="0">
              <a:solidFill>
                <a:schemeClr val="tx1"/>
              </a:solidFill>
              <a:latin typeface="+mn-lt"/>
            </a:endParaRPr>
          </a:p>
          <a:p>
            <a:pPr algn="ctr" eaLnBrk="1" hangingPunct="1">
              <a:buFont typeface="Wingdings" pitchFamily="2" charset="2"/>
              <a:buNone/>
            </a:pPr>
            <a:r>
              <a:rPr lang="en-US" b="1" dirty="0">
                <a:solidFill>
                  <a:srgbClr val="FF0000"/>
                </a:solidFill>
                <a:latin typeface="+mn-lt"/>
              </a:rPr>
              <a:t>current </a:t>
            </a:r>
            <a:r>
              <a:rPr lang="en-US" b="1" i="1" dirty="0">
                <a:solidFill>
                  <a:srgbClr val="FF0000"/>
                </a:solidFill>
                <a:latin typeface="+mn-lt"/>
              </a:rPr>
              <a:t>behavior</a:t>
            </a:r>
            <a:r>
              <a:rPr lang="en-US" dirty="0">
                <a:solidFill>
                  <a:schemeClr val="tx1"/>
                </a:solidFill>
                <a:latin typeface="+mn-lt"/>
              </a:rPr>
              <a:t>	         			</a:t>
            </a:r>
            <a:r>
              <a:rPr lang="en-US" b="1" i="1" dirty="0">
                <a:solidFill>
                  <a:srgbClr val="FF0000"/>
                </a:solidFill>
                <a:latin typeface="+mn-lt"/>
              </a:rPr>
              <a:t>current</a:t>
            </a:r>
            <a:r>
              <a:rPr lang="en-US" b="1" dirty="0">
                <a:solidFill>
                  <a:srgbClr val="FF0000"/>
                </a:solidFill>
                <a:latin typeface="+mn-lt"/>
              </a:rPr>
              <a:t> </a:t>
            </a:r>
            <a:r>
              <a:rPr lang="en-US" b="1" i="1" dirty="0">
                <a:solidFill>
                  <a:srgbClr val="FF0000"/>
                </a:solidFill>
                <a:latin typeface="+mn-lt"/>
              </a:rPr>
              <a:t>grades</a:t>
            </a:r>
            <a:r>
              <a:rPr lang="en-US" dirty="0">
                <a:solidFill>
                  <a:schemeClr val="tx1"/>
                </a:solidFill>
                <a:latin typeface="+mn-lt"/>
              </a:rPr>
              <a:t>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endParaRPr lang="en-US" b="1" dirty="0">
              <a:solidFill>
                <a:schemeClr val="tx1"/>
              </a:solidFill>
              <a:latin typeface="+mn-lt"/>
            </a:endParaRPr>
          </a:p>
          <a:p>
            <a:pPr algn="ctr" eaLnBrk="1" hangingPunct="1">
              <a:buFont typeface="Wingdings" pitchFamily="2" charset="2"/>
              <a:buNone/>
            </a:pPr>
            <a:endParaRPr lang="en-US" b="1" dirty="0">
              <a:solidFill>
                <a:srgbClr val="00B050"/>
              </a:solidFill>
              <a:latin typeface="+mn-lt"/>
            </a:endParaRPr>
          </a:p>
          <a:p>
            <a:pPr algn="ctr" eaLnBrk="1" hangingPunct="1">
              <a:buFont typeface="Wingdings" pitchFamily="2" charset="2"/>
              <a:buNone/>
            </a:pPr>
            <a:r>
              <a:rPr lang="en-US" b="1" dirty="0">
                <a:solidFill>
                  <a:srgbClr val="00B050"/>
                </a:solidFill>
                <a:latin typeface="+mn-lt"/>
              </a:rPr>
              <a:t>effective </a:t>
            </a:r>
            <a:r>
              <a:rPr lang="en-US" b="1" i="1" dirty="0">
                <a:solidFill>
                  <a:srgbClr val="00B050"/>
                </a:solidFill>
                <a:latin typeface="+mn-lt"/>
              </a:rPr>
              <a:t>behavior</a:t>
            </a:r>
            <a:r>
              <a:rPr lang="en-US" b="1" dirty="0">
                <a:solidFill>
                  <a:schemeClr val="tx1"/>
                </a:solidFill>
                <a:latin typeface="+mn-lt"/>
              </a:rPr>
              <a:t>			</a:t>
            </a:r>
            <a:r>
              <a:rPr lang="en-US" b="1" i="1" dirty="0">
                <a:solidFill>
                  <a:srgbClr val="00B050"/>
                </a:solidFill>
                <a:latin typeface="+mn-lt"/>
              </a:rPr>
              <a:t>desired grades</a:t>
            </a:r>
          </a:p>
        </p:txBody>
      </p:sp>
      <p:sp>
        <p:nvSpPr>
          <p:cNvPr id="5" name="Right Arrow 2">
            <a:extLst>
              <a:ext uri="{FF2B5EF4-FFF2-40B4-BE49-F238E27FC236}">
                <a16:creationId xmlns:a16="http://schemas.microsoft.com/office/drawing/2014/main" id="{DF77E407-B5C2-4B9F-B115-431959A60134}"/>
              </a:ext>
            </a:extLst>
          </p:cNvPr>
          <p:cNvSpPr/>
          <p:nvPr/>
        </p:nvSpPr>
        <p:spPr>
          <a:xfrm>
            <a:off x="5280606" y="3041545"/>
            <a:ext cx="832104" cy="420807"/>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9">
            <a:extLst>
              <a:ext uri="{FF2B5EF4-FFF2-40B4-BE49-F238E27FC236}">
                <a16:creationId xmlns:a16="http://schemas.microsoft.com/office/drawing/2014/main" id="{182E9F07-7C9C-4F8F-AE29-E0852C11465E}"/>
              </a:ext>
            </a:extLst>
          </p:cNvPr>
          <p:cNvSpPr/>
          <p:nvPr/>
        </p:nvSpPr>
        <p:spPr>
          <a:xfrm>
            <a:off x="5954665" y="5484289"/>
            <a:ext cx="832104" cy="420807"/>
          </a:xfrm>
          <a:prstGeom prst="right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B050"/>
              </a:solidFill>
            </a:endParaRPr>
          </a:p>
        </p:txBody>
      </p:sp>
      <p:pic>
        <p:nvPicPr>
          <p:cNvPr id="7" name="Picture 2">
            <a:extLst>
              <a:ext uri="{FF2B5EF4-FFF2-40B4-BE49-F238E27FC236}">
                <a16:creationId xmlns:a16="http://schemas.microsoft.com/office/drawing/2014/main" id="{9EE3E29A-15C9-46AC-81B8-101A816FA2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3509" y="3800680"/>
            <a:ext cx="1762125" cy="14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912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EA9F-015A-4908-8E1D-3659D53D0BF6}"/>
              </a:ext>
            </a:extLst>
          </p:cNvPr>
          <p:cNvSpPr>
            <a:spLocks noGrp="1"/>
          </p:cNvSpPr>
          <p:nvPr>
            <p:ph type="title"/>
          </p:nvPr>
        </p:nvSpPr>
        <p:spPr/>
        <p:txBody>
          <a:bodyPr/>
          <a:lstStyle/>
          <a:p>
            <a:r>
              <a:rPr lang="en-US" dirty="0"/>
              <a:t>Communication &amp; interpersonal skills</a:t>
            </a:r>
          </a:p>
        </p:txBody>
      </p:sp>
      <p:sp>
        <p:nvSpPr>
          <p:cNvPr id="3" name="Content Placeholder 2">
            <a:extLst>
              <a:ext uri="{FF2B5EF4-FFF2-40B4-BE49-F238E27FC236}">
                <a16:creationId xmlns:a16="http://schemas.microsoft.com/office/drawing/2014/main" id="{621E2D84-4F24-4709-8163-0F620CD71754}"/>
              </a:ext>
            </a:extLst>
          </p:cNvPr>
          <p:cNvSpPr>
            <a:spLocks noGrp="1"/>
          </p:cNvSpPr>
          <p:nvPr>
            <p:ph idx="1"/>
          </p:nvPr>
        </p:nvSpPr>
        <p:spPr>
          <a:xfrm>
            <a:off x="685800" y="2194560"/>
            <a:ext cx="10820400" cy="1861073"/>
          </a:xfrm>
        </p:spPr>
        <p:txBody>
          <a:bodyPr>
            <a:normAutofit/>
          </a:bodyPr>
          <a:lstStyle/>
          <a:p>
            <a:pPr marL="0" indent="0">
              <a:buNone/>
            </a:pPr>
            <a:endParaRPr lang="en-US" sz="3200" dirty="0"/>
          </a:p>
          <a:p>
            <a:pPr marL="0" indent="0">
              <a:buNone/>
            </a:pPr>
            <a:r>
              <a:rPr lang="en-US" sz="3200" dirty="0"/>
              <a:t>Students in corequisite classes are the ones who like to hide and/or sit in the back of the room. …</a:t>
            </a:r>
          </a:p>
        </p:txBody>
      </p:sp>
      <p:sp>
        <p:nvSpPr>
          <p:cNvPr id="4" name="Content Placeholder 2">
            <a:extLst>
              <a:ext uri="{FF2B5EF4-FFF2-40B4-BE49-F238E27FC236}">
                <a16:creationId xmlns:a16="http://schemas.microsoft.com/office/drawing/2014/main" id="{FF5C44AF-2C4C-4043-A527-F039EF8EF129}"/>
              </a:ext>
            </a:extLst>
          </p:cNvPr>
          <p:cNvSpPr txBox="1">
            <a:spLocks/>
          </p:cNvSpPr>
          <p:nvPr/>
        </p:nvSpPr>
        <p:spPr>
          <a:xfrm>
            <a:off x="685800" y="3754419"/>
            <a:ext cx="10820400" cy="2002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lgn="r">
              <a:buFont typeface="Arial" panose="020B0604020202020204" pitchFamily="34" charset="0"/>
              <a:buNone/>
            </a:pPr>
            <a:r>
              <a:rPr lang="en-US" sz="3200" dirty="0"/>
              <a:t>…So don’t let them.</a:t>
            </a:r>
          </a:p>
        </p:txBody>
      </p:sp>
    </p:spTree>
    <p:extLst>
      <p:ext uri="{BB962C8B-B14F-4D97-AF65-F5344CB8AC3E}">
        <p14:creationId xmlns:p14="http://schemas.microsoft.com/office/powerpoint/2010/main" val="373044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E6C3-4A6A-420E-89C4-7EAE5AA168A3}"/>
              </a:ext>
            </a:extLst>
          </p:cNvPr>
          <p:cNvSpPr>
            <a:spLocks noGrp="1"/>
          </p:cNvSpPr>
          <p:nvPr>
            <p:ph type="title"/>
          </p:nvPr>
        </p:nvSpPr>
        <p:spPr>
          <a:xfrm>
            <a:off x="3363689" y="78567"/>
            <a:ext cx="8610600" cy="1293028"/>
          </a:xfrm>
        </p:spPr>
        <p:txBody>
          <a:bodyPr/>
          <a:lstStyle/>
          <a:p>
            <a:r>
              <a:rPr lang="en-US" dirty="0"/>
              <a:t>Communication &amp; Interpersonal skills</a:t>
            </a:r>
          </a:p>
        </p:txBody>
      </p:sp>
      <p:sp>
        <p:nvSpPr>
          <p:cNvPr id="3" name="Content Placeholder 2">
            <a:extLst>
              <a:ext uri="{FF2B5EF4-FFF2-40B4-BE49-F238E27FC236}">
                <a16:creationId xmlns:a16="http://schemas.microsoft.com/office/drawing/2014/main" id="{C4EE4C34-9BD7-4943-A989-3680995204AC}"/>
              </a:ext>
            </a:extLst>
          </p:cNvPr>
          <p:cNvSpPr>
            <a:spLocks noGrp="1"/>
          </p:cNvSpPr>
          <p:nvPr>
            <p:ph idx="1"/>
          </p:nvPr>
        </p:nvSpPr>
        <p:spPr>
          <a:xfrm>
            <a:off x="685800" y="1371596"/>
            <a:ext cx="10820400" cy="5136780"/>
          </a:xfrm>
        </p:spPr>
        <p:txBody>
          <a:bodyPr>
            <a:normAutofit/>
          </a:bodyPr>
          <a:lstStyle/>
          <a:p>
            <a:pPr>
              <a:lnSpc>
                <a:spcPct val="150000"/>
              </a:lnSpc>
            </a:pPr>
            <a:r>
              <a:rPr lang="en-US" sz="2800" dirty="0"/>
              <a:t>Critical Interpersonal skills: </a:t>
            </a:r>
          </a:p>
          <a:p>
            <a:pPr lvl="1">
              <a:lnSpc>
                <a:spcPct val="150000"/>
              </a:lnSpc>
            </a:pPr>
            <a:r>
              <a:rPr lang="en-US" sz="2800" dirty="0"/>
              <a:t>Talk to the professor</a:t>
            </a:r>
          </a:p>
          <a:p>
            <a:pPr lvl="1">
              <a:lnSpc>
                <a:spcPct val="150000"/>
              </a:lnSpc>
            </a:pPr>
            <a:r>
              <a:rPr lang="en-US" sz="2800" dirty="0"/>
              <a:t>Email the professor</a:t>
            </a:r>
          </a:p>
          <a:p>
            <a:pPr lvl="1">
              <a:lnSpc>
                <a:spcPct val="150000"/>
              </a:lnSpc>
            </a:pPr>
            <a:r>
              <a:rPr lang="en-US" sz="2800" dirty="0"/>
              <a:t>Ask questions</a:t>
            </a:r>
          </a:p>
          <a:p>
            <a:pPr lvl="1">
              <a:lnSpc>
                <a:spcPct val="150000"/>
              </a:lnSpc>
            </a:pPr>
            <a:r>
              <a:rPr lang="en-US" sz="2800" dirty="0"/>
              <a:t>Listen actively</a:t>
            </a:r>
          </a:p>
          <a:p>
            <a:pPr lvl="1">
              <a:lnSpc>
                <a:spcPct val="150000"/>
              </a:lnSpc>
            </a:pPr>
            <a:r>
              <a:rPr lang="en-US" sz="2800" dirty="0"/>
              <a:t>Maintain eye contact</a:t>
            </a:r>
          </a:p>
          <a:p>
            <a:pPr lvl="1">
              <a:lnSpc>
                <a:spcPct val="150000"/>
              </a:lnSpc>
            </a:pPr>
            <a:r>
              <a:rPr lang="en-US" sz="2800" dirty="0"/>
              <a:t>Learn to shake hands</a:t>
            </a:r>
          </a:p>
          <a:p>
            <a:pPr>
              <a:lnSpc>
                <a:spcPct val="150000"/>
              </a:lnSpc>
            </a:pPr>
            <a:endParaRPr lang="en-US" sz="2800" dirty="0"/>
          </a:p>
        </p:txBody>
      </p:sp>
    </p:spTree>
    <p:extLst>
      <p:ext uri="{BB962C8B-B14F-4D97-AF65-F5344CB8AC3E}">
        <p14:creationId xmlns:p14="http://schemas.microsoft.com/office/powerpoint/2010/main" val="17279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3639-2C80-451A-8ED8-7491A18F3B26}"/>
              </a:ext>
            </a:extLst>
          </p:cNvPr>
          <p:cNvSpPr>
            <a:spLocks noGrp="1"/>
          </p:cNvSpPr>
          <p:nvPr>
            <p:ph type="title"/>
          </p:nvPr>
        </p:nvSpPr>
        <p:spPr>
          <a:xfrm>
            <a:off x="3287486" y="65311"/>
            <a:ext cx="8610600" cy="1077687"/>
          </a:xfrm>
        </p:spPr>
        <p:txBody>
          <a:bodyPr/>
          <a:lstStyle/>
          <a:p>
            <a:r>
              <a:rPr lang="en-US" dirty="0"/>
              <a:t>Sample email  template</a:t>
            </a:r>
          </a:p>
        </p:txBody>
      </p:sp>
      <p:sp>
        <p:nvSpPr>
          <p:cNvPr id="3" name="Content Placeholder 2">
            <a:extLst>
              <a:ext uri="{FF2B5EF4-FFF2-40B4-BE49-F238E27FC236}">
                <a16:creationId xmlns:a16="http://schemas.microsoft.com/office/drawing/2014/main" id="{A069F742-66C7-40DC-947D-162EE8E8A3E9}"/>
              </a:ext>
            </a:extLst>
          </p:cNvPr>
          <p:cNvSpPr>
            <a:spLocks noGrp="1"/>
          </p:cNvSpPr>
          <p:nvPr>
            <p:ph idx="1"/>
          </p:nvPr>
        </p:nvSpPr>
        <p:spPr>
          <a:xfrm>
            <a:off x="685800" y="1273629"/>
            <a:ext cx="10820400" cy="4945056"/>
          </a:xfrm>
        </p:spPr>
        <p:txBody>
          <a:bodyPr/>
          <a:lstStyle/>
          <a:p>
            <a:pPr marL="0" indent="0">
              <a:buNone/>
            </a:pPr>
            <a:r>
              <a:rPr lang="en-US" dirty="0"/>
              <a:t>Dear Professor </a:t>
            </a:r>
            <a:r>
              <a:rPr lang="en-US" dirty="0">
                <a:solidFill>
                  <a:srgbClr val="FF0000"/>
                </a:solidFill>
              </a:rPr>
              <a:t>Name</a:t>
            </a:r>
            <a:r>
              <a:rPr lang="en-US" dirty="0"/>
              <a:t>, my name is </a:t>
            </a:r>
            <a:r>
              <a:rPr lang="en-US" dirty="0">
                <a:solidFill>
                  <a:srgbClr val="FF0000"/>
                </a:solidFill>
              </a:rPr>
              <a:t>your name here</a:t>
            </a:r>
            <a:r>
              <a:rPr lang="en-US" dirty="0"/>
              <a:t>, and I am in your </a:t>
            </a:r>
            <a:r>
              <a:rPr lang="en-US" dirty="0">
                <a:solidFill>
                  <a:srgbClr val="FF0000"/>
                </a:solidFill>
              </a:rPr>
              <a:t>name of class</a:t>
            </a:r>
            <a:r>
              <a:rPr lang="en-US" dirty="0"/>
              <a:t>, that meets at </a:t>
            </a:r>
            <a:r>
              <a:rPr lang="en-US" dirty="0">
                <a:solidFill>
                  <a:srgbClr val="FF0000"/>
                </a:solidFill>
              </a:rPr>
              <a:t>time of class </a:t>
            </a:r>
            <a:r>
              <a:rPr lang="en-US" dirty="0"/>
              <a:t>on </a:t>
            </a:r>
            <a:r>
              <a:rPr lang="en-US" dirty="0">
                <a:solidFill>
                  <a:srgbClr val="FF0000"/>
                </a:solidFill>
              </a:rPr>
              <a:t>day(s) of class</a:t>
            </a:r>
            <a:r>
              <a:rPr lang="en-US" dirty="0"/>
              <a:t>. </a:t>
            </a:r>
          </a:p>
          <a:p>
            <a:r>
              <a:rPr lang="en-US" dirty="0"/>
              <a:t>I need help on problem number </a:t>
            </a:r>
            <a:r>
              <a:rPr lang="en-US" dirty="0">
                <a:solidFill>
                  <a:srgbClr val="FF0000"/>
                </a:solidFill>
              </a:rPr>
              <a:t>#</a:t>
            </a:r>
            <a:r>
              <a:rPr lang="en-US" dirty="0"/>
              <a:t> on page </a:t>
            </a:r>
            <a:r>
              <a:rPr lang="en-US" dirty="0">
                <a:solidFill>
                  <a:srgbClr val="FF0000"/>
                </a:solidFill>
              </a:rPr>
              <a:t>#</a:t>
            </a:r>
            <a:r>
              <a:rPr lang="en-US" dirty="0"/>
              <a:t> in the textbook. The difficulty I am having is </a:t>
            </a:r>
            <a:r>
              <a:rPr lang="en-US" dirty="0">
                <a:solidFill>
                  <a:srgbClr val="FF0000"/>
                </a:solidFill>
              </a:rPr>
              <a:t>state your very specific, detailed issue here</a:t>
            </a:r>
            <a:r>
              <a:rPr lang="en-US" dirty="0"/>
              <a:t>.</a:t>
            </a:r>
          </a:p>
          <a:p>
            <a:r>
              <a:rPr lang="en-US" dirty="0"/>
              <a:t>I have to miss class on </a:t>
            </a:r>
            <a:r>
              <a:rPr lang="en-US" dirty="0">
                <a:solidFill>
                  <a:srgbClr val="FF0000"/>
                </a:solidFill>
              </a:rPr>
              <a:t>date you have to miss </a:t>
            </a:r>
            <a:r>
              <a:rPr lang="en-US" dirty="0"/>
              <a:t>due to </a:t>
            </a:r>
            <a:r>
              <a:rPr lang="en-US" dirty="0">
                <a:solidFill>
                  <a:srgbClr val="FF0000"/>
                </a:solidFill>
              </a:rPr>
              <a:t>give brief reason here</a:t>
            </a:r>
            <a:r>
              <a:rPr lang="en-US" dirty="0"/>
              <a:t>. I noticed from the schedule that we have a </a:t>
            </a:r>
            <a:r>
              <a:rPr lang="en-US" dirty="0">
                <a:solidFill>
                  <a:srgbClr val="FF0000"/>
                </a:solidFill>
              </a:rPr>
              <a:t>missed assignment name </a:t>
            </a:r>
            <a:r>
              <a:rPr lang="en-US" dirty="0"/>
              <a:t>on that day. Can I take the </a:t>
            </a:r>
            <a:r>
              <a:rPr lang="en-US" dirty="0">
                <a:solidFill>
                  <a:srgbClr val="FF0000"/>
                </a:solidFill>
              </a:rPr>
              <a:t>missed assignment name </a:t>
            </a:r>
            <a:r>
              <a:rPr lang="en-US" dirty="0"/>
              <a:t>early on </a:t>
            </a:r>
            <a:r>
              <a:rPr lang="en-US" dirty="0">
                <a:solidFill>
                  <a:srgbClr val="FF0000"/>
                </a:solidFill>
              </a:rPr>
              <a:t>day</a:t>
            </a:r>
            <a:r>
              <a:rPr lang="en-US" dirty="0"/>
              <a:t> at </a:t>
            </a:r>
            <a:r>
              <a:rPr lang="en-US" dirty="0">
                <a:solidFill>
                  <a:srgbClr val="FF0000"/>
                </a:solidFill>
              </a:rPr>
              <a:t>time</a:t>
            </a:r>
            <a:r>
              <a:rPr lang="en-US" dirty="0"/>
              <a:t>?</a:t>
            </a:r>
          </a:p>
          <a:p>
            <a:endParaRPr lang="en-US" dirty="0"/>
          </a:p>
          <a:p>
            <a:pPr marL="0" indent="0">
              <a:buNone/>
            </a:pPr>
            <a:r>
              <a:rPr lang="en-US" dirty="0"/>
              <a:t>Thank you for your help.</a:t>
            </a:r>
          </a:p>
          <a:p>
            <a:pPr marL="0" indent="0">
              <a:buNone/>
            </a:pPr>
            <a:endParaRPr lang="en-US" dirty="0"/>
          </a:p>
          <a:p>
            <a:pPr marL="0" indent="0">
              <a:buNone/>
            </a:pPr>
            <a:r>
              <a:rPr lang="en-US" dirty="0">
                <a:solidFill>
                  <a:srgbClr val="FF0000"/>
                </a:solidFill>
              </a:rPr>
              <a:t>Your first and last name here.</a:t>
            </a:r>
          </a:p>
          <a:p>
            <a:pPr marL="0" indent="0">
              <a:buNone/>
            </a:pPr>
            <a:r>
              <a:rPr lang="en-US" dirty="0">
                <a:solidFill>
                  <a:srgbClr val="FF0000"/>
                </a:solidFill>
              </a:rPr>
              <a:t>Your student ID here</a:t>
            </a:r>
          </a:p>
        </p:txBody>
      </p:sp>
    </p:spTree>
    <p:extLst>
      <p:ext uri="{BB962C8B-B14F-4D97-AF65-F5344CB8AC3E}">
        <p14:creationId xmlns:p14="http://schemas.microsoft.com/office/powerpoint/2010/main" val="3850397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E6C3-4A6A-420E-89C4-7EAE5AA168A3}"/>
              </a:ext>
            </a:extLst>
          </p:cNvPr>
          <p:cNvSpPr>
            <a:spLocks noGrp="1"/>
          </p:cNvSpPr>
          <p:nvPr>
            <p:ph type="title"/>
          </p:nvPr>
        </p:nvSpPr>
        <p:spPr>
          <a:xfrm>
            <a:off x="3363689" y="78567"/>
            <a:ext cx="8610600" cy="1293028"/>
          </a:xfrm>
        </p:spPr>
        <p:txBody>
          <a:bodyPr/>
          <a:lstStyle/>
          <a:p>
            <a:r>
              <a:rPr lang="en-US" dirty="0"/>
              <a:t>Communication &amp; Interpersonal skills</a:t>
            </a:r>
          </a:p>
        </p:txBody>
      </p:sp>
      <p:sp>
        <p:nvSpPr>
          <p:cNvPr id="3" name="Content Placeholder 2">
            <a:extLst>
              <a:ext uri="{FF2B5EF4-FFF2-40B4-BE49-F238E27FC236}">
                <a16:creationId xmlns:a16="http://schemas.microsoft.com/office/drawing/2014/main" id="{C4EE4C34-9BD7-4943-A989-3680995204AC}"/>
              </a:ext>
            </a:extLst>
          </p:cNvPr>
          <p:cNvSpPr>
            <a:spLocks noGrp="1"/>
          </p:cNvSpPr>
          <p:nvPr>
            <p:ph idx="1"/>
          </p:nvPr>
        </p:nvSpPr>
        <p:spPr>
          <a:xfrm>
            <a:off x="1428078" y="1086522"/>
            <a:ext cx="9232751" cy="5583219"/>
          </a:xfrm>
        </p:spPr>
        <p:txBody>
          <a:bodyPr>
            <a:normAutofit fontScale="92500" lnSpcReduction="20000"/>
          </a:bodyPr>
          <a:lstStyle/>
          <a:p>
            <a:pPr>
              <a:lnSpc>
                <a:spcPct val="150000"/>
              </a:lnSpc>
            </a:pPr>
            <a:r>
              <a:rPr lang="en-US" sz="2800" dirty="0"/>
              <a:t>Collaboration</a:t>
            </a:r>
          </a:p>
          <a:p>
            <a:pPr lvl="1">
              <a:lnSpc>
                <a:spcPct val="150000"/>
              </a:lnSpc>
            </a:pPr>
            <a:r>
              <a:rPr lang="en-US" sz="2800" dirty="0"/>
              <a:t>Building a study group</a:t>
            </a:r>
          </a:p>
          <a:p>
            <a:pPr lvl="2">
              <a:lnSpc>
                <a:spcPct val="150000"/>
              </a:lnSpc>
            </a:pPr>
            <a:r>
              <a:rPr lang="en-US" sz="2400" dirty="0"/>
              <a:t>Low-income students are much less likely (almost twice as much) to work together in groups.</a:t>
            </a:r>
          </a:p>
          <a:p>
            <a:pPr lvl="1">
              <a:lnSpc>
                <a:spcPct val="150000"/>
              </a:lnSpc>
            </a:pPr>
            <a:r>
              <a:rPr lang="en-US" sz="2800" dirty="0"/>
              <a:t>The value of working at the board.</a:t>
            </a:r>
          </a:p>
          <a:p>
            <a:pPr lvl="2">
              <a:lnSpc>
                <a:spcPct val="150000"/>
              </a:lnSpc>
            </a:pPr>
            <a:r>
              <a:rPr lang="en-US" sz="2600" dirty="0"/>
              <a:t>Have the whole class up at once.</a:t>
            </a:r>
          </a:p>
          <a:p>
            <a:pPr lvl="2">
              <a:lnSpc>
                <a:spcPct val="150000"/>
              </a:lnSpc>
            </a:pPr>
            <a:r>
              <a:rPr lang="en-US" sz="2600" dirty="0"/>
              <a:t>Not isolated.</a:t>
            </a:r>
          </a:p>
          <a:p>
            <a:pPr lvl="2">
              <a:lnSpc>
                <a:spcPct val="150000"/>
              </a:lnSpc>
            </a:pPr>
            <a:r>
              <a:rPr lang="en-US" sz="2600" dirty="0"/>
              <a:t>Feel less conspicuous.</a:t>
            </a:r>
          </a:p>
          <a:p>
            <a:pPr lvl="2">
              <a:lnSpc>
                <a:spcPct val="150000"/>
              </a:lnSpc>
            </a:pPr>
            <a:r>
              <a:rPr lang="en-US" sz="2600" dirty="0"/>
              <a:t>Roaming professor.</a:t>
            </a:r>
          </a:p>
          <a:p>
            <a:pPr lvl="2">
              <a:lnSpc>
                <a:spcPct val="150000"/>
              </a:lnSpc>
            </a:pPr>
            <a:r>
              <a:rPr lang="en-US" sz="2600" dirty="0"/>
              <a:t>Help other groups when your work is approved.</a:t>
            </a:r>
          </a:p>
          <a:p>
            <a:pPr>
              <a:lnSpc>
                <a:spcPct val="150000"/>
              </a:lnSpc>
            </a:pPr>
            <a:endParaRPr lang="en-US" sz="2800" dirty="0"/>
          </a:p>
        </p:txBody>
      </p:sp>
    </p:spTree>
    <p:extLst>
      <p:ext uri="{BB962C8B-B14F-4D97-AF65-F5344CB8AC3E}">
        <p14:creationId xmlns:p14="http://schemas.microsoft.com/office/powerpoint/2010/main" val="3322369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E6C3-4A6A-420E-89C4-7EAE5AA168A3}"/>
              </a:ext>
            </a:extLst>
          </p:cNvPr>
          <p:cNvSpPr>
            <a:spLocks noGrp="1"/>
          </p:cNvSpPr>
          <p:nvPr>
            <p:ph type="title"/>
          </p:nvPr>
        </p:nvSpPr>
        <p:spPr>
          <a:xfrm>
            <a:off x="3363689" y="78567"/>
            <a:ext cx="8610600" cy="1293028"/>
          </a:xfrm>
        </p:spPr>
        <p:txBody>
          <a:bodyPr/>
          <a:lstStyle/>
          <a:p>
            <a:r>
              <a:rPr lang="en-US" dirty="0"/>
              <a:t>Communication &amp; Interpersonal skills</a:t>
            </a:r>
          </a:p>
        </p:txBody>
      </p:sp>
      <p:sp>
        <p:nvSpPr>
          <p:cNvPr id="3" name="Content Placeholder 2">
            <a:extLst>
              <a:ext uri="{FF2B5EF4-FFF2-40B4-BE49-F238E27FC236}">
                <a16:creationId xmlns:a16="http://schemas.microsoft.com/office/drawing/2014/main" id="{C4EE4C34-9BD7-4943-A989-3680995204AC}"/>
              </a:ext>
            </a:extLst>
          </p:cNvPr>
          <p:cNvSpPr>
            <a:spLocks noGrp="1"/>
          </p:cNvSpPr>
          <p:nvPr>
            <p:ph idx="1"/>
          </p:nvPr>
        </p:nvSpPr>
        <p:spPr>
          <a:xfrm>
            <a:off x="685800" y="1371596"/>
            <a:ext cx="10820400" cy="4847090"/>
          </a:xfrm>
        </p:spPr>
        <p:txBody>
          <a:bodyPr>
            <a:normAutofit/>
          </a:bodyPr>
          <a:lstStyle/>
          <a:p>
            <a:pPr>
              <a:lnSpc>
                <a:spcPct val="150000"/>
              </a:lnSpc>
            </a:pPr>
            <a:r>
              <a:rPr lang="en-US" sz="2800" dirty="0"/>
              <a:t>Professionalism: </a:t>
            </a:r>
          </a:p>
          <a:p>
            <a:pPr lvl="1">
              <a:lnSpc>
                <a:spcPct val="150000"/>
              </a:lnSpc>
            </a:pPr>
            <a:r>
              <a:rPr lang="en-US" sz="2600" dirty="0"/>
              <a:t>Where you sit matters. </a:t>
            </a:r>
          </a:p>
          <a:p>
            <a:pPr lvl="1">
              <a:lnSpc>
                <a:spcPct val="150000"/>
              </a:lnSpc>
            </a:pPr>
            <a:r>
              <a:rPr lang="en-US" sz="2600" dirty="0"/>
              <a:t>How you dress matters. </a:t>
            </a:r>
          </a:p>
          <a:p>
            <a:pPr lvl="1">
              <a:lnSpc>
                <a:spcPct val="150000"/>
              </a:lnSpc>
            </a:pPr>
            <a:r>
              <a:rPr lang="en-US" sz="2600" dirty="0"/>
              <a:t>How you speak matters. </a:t>
            </a:r>
          </a:p>
          <a:p>
            <a:pPr lvl="1">
              <a:lnSpc>
                <a:spcPct val="150000"/>
              </a:lnSpc>
            </a:pPr>
            <a:r>
              <a:rPr lang="en-US" sz="2600" dirty="0"/>
              <a:t>How you write matters. </a:t>
            </a:r>
          </a:p>
          <a:p>
            <a:pPr>
              <a:lnSpc>
                <a:spcPct val="150000"/>
              </a:lnSpc>
            </a:pPr>
            <a:endParaRPr lang="en-US" sz="2800" dirty="0"/>
          </a:p>
        </p:txBody>
      </p:sp>
      <p:sp>
        <p:nvSpPr>
          <p:cNvPr id="4" name="Content Placeholder 2">
            <a:extLst>
              <a:ext uri="{FF2B5EF4-FFF2-40B4-BE49-F238E27FC236}">
                <a16:creationId xmlns:a16="http://schemas.microsoft.com/office/drawing/2014/main" id="{14DEC4C7-1A30-42FD-BFE8-7736FD4EB56F}"/>
              </a:ext>
            </a:extLst>
          </p:cNvPr>
          <p:cNvSpPr txBox="1">
            <a:spLocks/>
          </p:cNvSpPr>
          <p:nvPr/>
        </p:nvSpPr>
        <p:spPr>
          <a:xfrm>
            <a:off x="5203368" y="1458683"/>
            <a:ext cx="10820400" cy="4847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lnSpc>
                <a:spcPct val="150000"/>
              </a:lnSpc>
            </a:pPr>
            <a:endParaRPr lang="en-US" sz="2600" dirty="0"/>
          </a:p>
          <a:p>
            <a:pPr marL="457200" lvl="1" indent="0">
              <a:lnSpc>
                <a:spcPct val="150000"/>
              </a:lnSpc>
              <a:buNone/>
            </a:pPr>
            <a:r>
              <a:rPr lang="en-US" sz="2600" dirty="0"/>
              <a:t>(Front or middle, no sides or back.)</a:t>
            </a:r>
          </a:p>
          <a:p>
            <a:pPr marL="457200" lvl="1" indent="0">
              <a:lnSpc>
                <a:spcPct val="150000"/>
              </a:lnSpc>
              <a:buNone/>
            </a:pPr>
            <a:r>
              <a:rPr lang="en-US" sz="2600" dirty="0"/>
              <a:t>(Not a rock concert or rave.)</a:t>
            </a:r>
          </a:p>
          <a:p>
            <a:pPr marL="457200" lvl="1" indent="0">
              <a:lnSpc>
                <a:spcPct val="150000"/>
              </a:lnSpc>
              <a:buNone/>
            </a:pPr>
            <a:r>
              <a:rPr lang="en-US" sz="2600" dirty="0"/>
              <a:t>(No *$#%!, be respectful, no “Hey miss!”)</a:t>
            </a:r>
          </a:p>
          <a:p>
            <a:pPr marL="457200" lvl="1" indent="0">
              <a:lnSpc>
                <a:spcPct val="150000"/>
              </a:lnSpc>
              <a:buNone/>
            </a:pPr>
            <a:r>
              <a:rPr lang="en-US" sz="2600" dirty="0"/>
              <a:t>(Clearly, legibly, proper grammar)</a:t>
            </a:r>
          </a:p>
          <a:p>
            <a:pPr>
              <a:lnSpc>
                <a:spcPct val="150000"/>
              </a:lnSpc>
            </a:pPr>
            <a:endParaRPr lang="en-US" sz="2800" dirty="0"/>
          </a:p>
        </p:txBody>
      </p:sp>
      <p:sp>
        <p:nvSpPr>
          <p:cNvPr id="5" name="TextBox 4">
            <a:extLst>
              <a:ext uri="{FF2B5EF4-FFF2-40B4-BE49-F238E27FC236}">
                <a16:creationId xmlns:a16="http://schemas.microsoft.com/office/drawing/2014/main" id="{6C309AFB-6CCA-4CC3-8EA6-454040F5C568}"/>
              </a:ext>
            </a:extLst>
          </p:cNvPr>
          <p:cNvSpPr txBox="1"/>
          <p:nvPr/>
        </p:nvSpPr>
        <p:spPr>
          <a:xfrm>
            <a:off x="2928257" y="5350776"/>
            <a:ext cx="5834743" cy="616387"/>
          </a:xfrm>
          <a:prstGeom prst="rect">
            <a:avLst/>
          </a:prstGeom>
          <a:noFill/>
        </p:spPr>
        <p:txBody>
          <a:bodyPr wrap="square" rtlCol="0">
            <a:spAutoFit/>
          </a:bodyPr>
          <a:lstStyle/>
          <a:p>
            <a:pPr lvl="1" algn="ctr">
              <a:lnSpc>
                <a:spcPct val="150000"/>
              </a:lnSpc>
            </a:pPr>
            <a:r>
              <a:rPr lang="en-US" sz="2600"/>
              <a:t>You have 1/10 of one second.</a:t>
            </a:r>
            <a:endParaRPr lang="en-US" sz="2600" dirty="0"/>
          </a:p>
        </p:txBody>
      </p:sp>
    </p:spTree>
    <p:extLst>
      <p:ext uri="{BB962C8B-B14F-4D97-AF65-F5344CB8AC3E}">
        <p14:creationId xmlns:p14="http://schemas.microsoft.com/office/powerpoint/2010/main" val="53164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2000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0FD7-0C40-4326-92C3-097AD114BE84}"/>
              </a:ext>
            </a:extLst>
          </p:cNvPr>
          <p:cNvSpPr>
            <a:spLocks noGrp="1"/>
          </p:cNvSpPr>
          <p:nvPr>
            <p:ph type="title"/>
          </p:nvPr>
        </p:nvSpPr>
        <p:spPr>
          <a:xfrm>
            <a:off x="3390900" y="142073"/>
            <a:ext cx="8610600" cy="1293028"/>
          </a:xfrm>
        </p:spPr>
        <p:txBody>
          <a:bodyPr/>
          <a:lstStyle/>
          <a:p>
            <a:r>
              <a:rPr lang="en-US" dirty="0"/>
              <a:t>Useful websites for students</a:t>
            </a:r>
          </a:p>
        </p:txBody>
      </p:sp>
      <p:sp>
        <p:nvSpPr>
          <p:cNvPr id="3" name="Content Placeholder 2">
            <a:extLst>
              <a:ext uri="{FF2B5EF4-FFF2-40B4-BE49-F238E27FC236}">
                <a16:creationId xmlns:a16="http://schemas.microsoft.com/office/drawing/2014/main" id="{5744DB0B-22C0-4206-AEDE-A11AF897C6CF}"/>
              </a:ext>
            </a:extLst>
          </p:cNvPr>
          <p:cNvSpPr>
            <a:spLocks noGrp="1"/>
          </p:cNvSpPr>
          <p:nvPr>
            <p:ph idx="1"/>
          </p:nvPr>
        </p:nvSpPr>
        <p:spPr>
          <a:xfrm>
            <a:off x="685800" y="1270000"/>
            <a:ext cx="10820400" cy="4948685"/>
          </a:xfrm>
        </p:spPr>
        <p:txBody>
          <a:bodyPr/>
          <a:lstStyle/>
          <a:p>
            <a:r>
              <a:rPr lang="en-US" dirty="0"/>
              <a:t>How to study sites:</a:t>
            </a:r>
          </a:p>
          <a:p>
            <a:pPr lvl="1"/>
            <a:r>
              <a:rPr lang="en-US" sz="2200" dirty="0">
                <a:hlinkClick r:id="rId2"/>
              </a:rPr>
              <a:t>www.howtostudy.org</a:t>
            </a:r>
            <a:endParaRPr lang="en-US" sz="2200" dirty="0"/>
          </a:p>
          <a:p>
            <a:pPr lvl="1"/>
            <a:r>
              <a:rPr lang="en-US" sz="2200" dirty="0">
                <a:hlinkClick r:id="rId3"/>
              </a:rPr>
              <a:t>www.vark-learn.com</a:t>
            </a:r>
            <a:r>
              <a:rPr lang="en-US" sz="2200" dirty="0"/>
              <a:t> </a:t>
            </a:r>
          </a:p>
          <a:p>
            <a:pPr lvl="1"/>
            <a:r>
              <a:rPr lang="en-US" sz="2200" dirty="0">
                <a:hlinkClick r:id="rId4"/>
              </a:rPr>
              <a:t>www.drearlbloch.com</a:t>
            </a:r>
            <a:endParaRPr lang="en-US" sz="2200" dirty="0"/>
          </a:p>
          <a:p>
            <a:pPr lvl="1"/>
            <a:r>
              <a:rPr lang="en-US" sz="2200" dirty="0">
                <a:hlinkClick r:id="rId5"/>
              </a:rPr>
              <a:t>http://academic.pg.cc.md.us/~wpeirce/MCCCTR/metacognition.htm</a:t>
            </a:r>
            <a:endParaRPr lang="en-US" sz="2200" dirty="0"/>
          </a:p>
          <a:p>
            <a:r>
              <a:rPr lang="en-US" dirty="0"/>
              <a:t>Math content sites:</a:t>
            </a:r>
          </a:p>
          <a:p>
            <a:pPr lvl="1"/>
            <a:r>
              <a:rPr lang="en-US" sz="2200" dirty="0">
                <a:hlinkClick r:id="rId6"/>
              </a:rPr>
              <a:t>www.khanacademy.org</a:t>
            </a:r>
            <a:endParaRPr lang="en-US" sz="2200" dirty="0"/>
          </a:p>
          <a:p>
            <a:pPr lvl="1"/>
            <a:r>
              <a:rPr lang="en-US" sz="2200" dirty="0">
                <a:hlinkClick r:id="rId7"/>
              </a:rPr>
              <a:t>www.HippoCampus.org</a:t>
            </a:r>
            <a:endParaRPr lang="en-US" sz="2200" dirty="0"/>
          </a:p>
          <a:p>
            <a:pPr lvl="1"/>
            <a:r>
              <a:rPr lang="en-US" sz="2200" dirty="0">
                <a:hlinkClick r:id="rId8"/>
              </a:rPr>
              <a:t>http://tutorial.math.lamar.edu/</a:t>
            </a:r>
            <a:r>
              <a:rPr lang="en-US" sz="2200" dirty="0"/>
              <a:t> </a:t>
            </a:r>
          </a:p>
          <a:p>
            <a:pPr lvl="1"/>
            <a:r>
              <a:rPr lang="en-US" sz="2200" dirty="0"/>
              <a:t> </a:t>
            </a:r>
            <a:r>
              <a:rPr lang="en-US" sz="2200" dirty="0">
                <a:hlinkClick r:id="rId9"/>
              </a:rPr>
              <a:t>http://mathforum.org/</a:t>
            </a:r>
            <a:endParaRPr lang="en-US" sz="2200" dirty="0"/>
          </a:p>
          <a:p>
            <a:pPr lvl="1"/>
            <a:r>
              <a:rPr lang="en-US" sz="2200" dirty="0">
                <a:hlinkClick r:id="rId10"/>
              </a:rPr>
              <a:t>http://www.profrobbob.com/</a:t>
            </a:r>
            <a:endParaRPr lang="en-US" sz="2200" dirty="0"/>
          </a:p>
          <a:p>
            <a:pPr lvl="1"/>
            <a:r>
              <a:rPr lang="en-US" sz="2200" dirty="0">
                <a:hlinkClick r:id="rId11"/>
              </a:rPr>
              <a:t>https://education.ti.com/</a:t>
            </a:r>
            <a:r>
              <a:rPr lang="en-US" sz="2200" dirty="0"/>
              <a:t> </a:t>
            </a:r>
          </a:p>
          <a:p>
            <a:endParaRPr lang="en-US" dirty="0"/>
          </a:p>
        </p:txBody>
      </p:sp>
    </p:spTree>
    <p:extLst>
      <p:ext uri="{BB962C8B-B14F-4D97-AF65-F5344CB8AC3E}">
        <p14:creationId xmlns:p14="http://schemas.microsoft.com/office/powerpoint/2010/main" val="1055093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6A4-D189-4CB9-8D78-947285952783}"/>
              </a:ext>
            </a:extLst>
          </p:cNvPr>
          <p:cNvSpPr>
            <a:spLocks noGrp="1"/>
          </p:cNvSpPr>
          <p:nvPr>
            <p:ph type="title"/>
          </p:nvPr>
        </p:nvSpPr>
        <p:spPr/>
        <p:txBody>
          <a:bodyPr/>
          <a:lstStyle/>
          <a:p>
            <a:r>
              <a:rPr lang="en-US" dirty="0"/>
              <a:t>Just for fun websites</a:t>
            </a:r>
          </a:p>
        </p:txBody>
      </p:sp>
      <p:sp>
        <p:nvSpPr>
          <p:cNvPr id="3" name="Content Placeholder 2">
            <a:extLst>
              <a:ext uri="{FF2B5EF4-FFF2-40B4-BE49-F238E27FC236}">
                <a16:creationId xmlns:a16="http://schemas.microsoft.com/office/drawing/2014/main" id="{CB4D822A-F660-425A-BE9D-8C73DBE23129}"/>
              </a:ext>
            </a:extLst>
          </p:cNvPr>
          <p:cNvSpPr>
            <a:spLocks noGrp="1"/>
          </p:cNvSpPr>
          <p:nvPr>
            <p:ph idx="1"/>
          </p:nvPr>
        </p:nvSpPr>
        <p:spPr/>
        <p:txBody>
          <a:bodyPr/>
          <a:lstStyle/>
          <a:p>
            <a:r>
              <a:rPr lang="en-US" dirty="0">
                <a:hlinkClick r:id="rId2"/>
              </a:rPr>
              <a:t>https://plus.maths.org/content/</a:t>
            </a:r>
            <a:endParaRPr lang="en-US" dirty="0"/>
          </a:p>
          <a:p>
            <a:r>
              <a:rPr lang="en-US" dirty="0">
                <a:hlinkClick r:id="rId3"/>
              </a:rPr>
              <a:t>https://ed.ted.com/lessons/the-unexpected-math-behind-van-gogh-s-starry-night-natalya-st-clair</a:t>
            </a:r>
            <a:endParaRPr lang="en-US" dirty="0"/>
          </a:p>
          <a:p>
            <a:r>
              <a:rPr lang="en-US" dirty="0">
                <a:hlinkClick r:id="rId4"/>
              </a:rPr>
              <a:t>https://youtu.be/lA6hE7NFIK0</a:t>
            </a:r>
            <a:endParaRPr lang="en-US" dirty="0"/>
          </a:p>
          <a:p>
            <a:r>
              <a:rPr lang="en-US" dirty="0">
                <a:hlinkClick r:id="rId5"/>
              </a:rPr>
              <a:t>https://youtu.be/23I5GS4JiDg</a:t>
            </a:r>
            <a:endParaRPr lang="en-US" dirty="0"/>
          </a:p>
          <a:p>
            <a:r>
              <a:rPr lang="en-US" dirty="0">
                <a:hlinkClick r:id="rId6"/>
              </a:rPr>
              <a:t>https://youtu.be/N-7tcTIrers</a:t>
            </a:r>
            <a:r>
              <a:rPr lang="en-US" dirty="0"/>
              <a:t> </a:t>
            </a:r>
          </a:p>
          <a:p>
            <a:endParaRPr lang="en-US" dirty="0"/>
          </a:p>
        </p:txBody>
      </p:sp>
    </p:spTree>
    <p:extLst>
      <p:ext uri="{BB962C8B-B14F-4D97-AF65-F5344CB8AC3E}">
        <p14:creationId xmlns:p14="http://schemas.microsoft.com/office/powerpoint/2010/main" val="10847368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B621-B68B-4D98-82C9-805894C82987}"/>
              </a:ext>
            </a:extLst>
          </p:cNvPr>
          <p:cNvSpPr>
            <a:spLocks noGrp="1"/>
          </p:cNvSpPr>
          <p:nvPr>
            <p:ph type="title"/>
          </p:nvPr>
        </p:nvSpPr>
        <p:spPr/>
        <p:txBody>
          <a:bodyPr/>
          <a:lstStyle/>
          <a:p>
            <a:r>
              <a:rPr lang="en-US" dirty="0"/>
              <a:t>How to turn cell phone photos into pdf files</a:t>
            </a:r>
          </a:p>
        </p:txBody>
      </p:sp>
      <p:sp>
        <p:nvSpPr>
          <p:cNvPr id="3" name="Content Placeholder 2">
            <a:extLst>
              <a:ext uri="{FF2B5EF4-FFF2-40B4-BE49-F238E27FC236}">
                <a16:creationId xmlns:a16="http://schemas.microsoft.com/office/drawing/2014/main" id="{B50E42F7-6823-4D6D-B2FE-C5F98BECEB44}"/>
              </a:ext>
            </a:extLst>
          </p:cNvPr>
          <p:cNvSpPr>
            <a:spLocks noGrp="1"/>
          </p:cNvSpPr>
          <p:nvPr>
            <p:ph idx="1"/>
          </p:nvPr>
        </p:nvSpPr>
        <p:spPr/>
        <p:txBody>
          <a:bodyPr/>
          <a:lstStyle/>
          <a:p>
            <a:r>
              <a:rPr lang="en-US" dirty="0"/>
              <a:t>Android</a:t>
            </a:r>
          </a:p>
          <a:p>
            <a:pPr lvl="1"/>
            <a:r>
              <a:rPr lang="en-US" dirty="0">
                <a:solidFill>
                  <a:schemeClr val="accent3">
                    <a:lumMod val="75000"/>
                  </a:schemeClr>
                </a:solidFill>
                <a:hlinkClick r:id="rId2"/>
              </a:rPr>
              <a:t>From Google </a:t>
            </a:r>
            <a:r>
              <a:rPr lang="en-US" dirty="0" err="1">
                <a:solidFill>
                  <a:schemeClr val="accent3">
                    <a:lumMod val="75000"/>
                  </a:schemeClr>
                </a:solidFill>
                <a:hlinkClick r:id="rId2"/>
              </a:rPr>
              <a:t>PlayStore</a:t>
            </a:r>
            <a:r>
              <a:rPr lang="en-US" dirty="0">
                <a:solidFill>
                  <a:schemeClr val="accent3">
                    <a:lumMod val="75000"/>
                  </a:schemeClr>
                </a:solidFill>
                <a:hlinkClick r:id="rId2"/>
              </a:rPr>
              <a:t>: </a:t>
            </a:r>
            <a:r>
              <a:rPr lang="en-US" dirty="0">
                <a:hlinkClick r:id="rId2"/>
              </a:rPr>
              <a:t>https://play.google.com/store/apps/details?id=com.stoik.mdscanlite</a:t>
            </a:r>
          </a:p>
          <a:p>
            <a:pPr lvl="1"/>
            <a:r>
              <a:rPr lang="en-US" dirty="0">
                <a:hlinkClick r:id="rId2"/>
              </a:rPr>
              <a:t>http://www.pdfmate.com/3-pdf-converter-for-android-mobile-phones.html</a:t>
            </a:r>
            <a:r>
              <a:rPr lang="en-US" dirty="0"/>
              <a:t> </a:t>
            </a:r>
          </a:p>
          <a:p>
            <a:r>
              <a:rPr lang="en-US" dirty="0" err="1"/>
              <a:t>i</a:t>
            </a:r>
            <a:r>
              <a:rPr lang="en-US" dirty="0"/>
              <a:t>-Phones</a:t>
            </a:r>
          </a:p>
          <a:p>
            <a:pPr lvl="1"/>
            <a:r>
              <a:rPr lang="en-US" dirty="0">
                <a:hlinkClick r:id="rId3"/>
              </a:rPr>
              <a:t>https://itunes.apple.com/us/app/camscanner-free-pdf-document/id388627783?mt=8</a:t>
            </a:r>
            <a:r>
              <a:rPr lang="en-US" dirty="0"/>
              <a:t> </a:t>
            </a:r>
          </a:p>
          <a:p>
            <a:r>
              <a:rPr lang="en-US" dirty="0"/>
              <a:t>Windows phones</a:t>
            </a:r>
          </a:p>
          <a:p>
            <a:pPr lvl="1"/>
            <a:r>
              <a:rPr lang="en-US" dirty="0">
                <a:hlinkClick r:id="rId4"/>
              </a:rPr>
              <a:t>http://www.windowsphone.com/en-us/store/app/camscanner/d991ee36-dc78-41e1-9406-0943f13c70fb</a:t>
            </a:r>
            <a:r>
              <a:rPr lang="en-US" dirty="0"/>
              <a:t> </a:t>
            </a:r>
          </a:p>
        </p:txBody>
      </p:sp>
    </p:spTree>
    <p:extLst>
      <p:ext uri="{BB962C8B-B14F-4D97-AF65-F5344CB8AC3E}">
        <p14:creationId xmlns:p14="http://schemas.microsoft.com/office/powerpoint/2010/main" val="1904641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A472-8DA3-4EE1-8E48-7396F39DE7CF}"/>
              </a:ext>
            </a:extLst>
          </p:cNvPr>
          <p:cNvSpPr>
            <a:spLocks noGrp="1"/>
          </p:cNvSpPr>
          <p:nvPr>
            <p:ph type="title"/>
          </p:nvPr>
        </p:nvSpPr>
        <p:spPr>
          <a:xfrm>
            <a:off x="2895600" y="56800"/>
            <a:ext cx="8610600" cy="1293028"/>
          </a:xfrm>
        </p:spPr>
        <p:txBody>
          <a:bodyPr/>
          <a:lstStyle/>
          <a:p>
            <a:r>
              <a:rPr lang="en-US" dirty="0"/>
              <a:t>References</a:t>
            </a:r>
          </a:p>
        </p:txBody>
      </p:sp>
      <p:sp>
        <p:nvSpPr>
          <p:cNvPr id="3" name="Content Placeholder 2">
            <a:extLst>
              <a:ext uri="{FF2B5EF4-FFF2-40B4-BE49-F238E27FC236}">
                <a16:creationId xmlns:a16="http://schemas.microsoft.com/office/drawing/2014/main" id="{87500B2F-113F-4E8D-8D7C-FB0EB2DA8E34}"/>
              </a:ext>
            </a:extLst>
          </p:cNvPr>
          <p:cNvSpPr>
            <a:spLocks noGrp="1"/>
          </p:cNvSpPr>
          <p:nvPr>
            <p:ph idx="1"/>
          </p:nvPr>
        </p:nvSpPr>
        <p:spPr>
          <a:xfrm>
            <a:off x="129093" y="1349828"/>
            <a:ext cx="11908714" cy="5169306"/>
          </a:xfrm>
        </p:spPr>
        <p:txBody>
          <a:bodyPr>
            <a:normAutofit fontScale="92500" lnSpcReduction="10000"/>
          </a:bodyPr>
          <a:lstStyle/>
          <a:p>
            <a:r>
              <a:rPr lang="en-US" sz="1400" dirty="0"/>
              <a:t>Adams, C. J. (November 13, 2012). Focus on: College readiness: ‘Soft skills’ pushed as part of college readiness. </a:t>
            </a:r>
            <a:r>
              <a:rPr lang="en-US" sz="1400" i="1" dirty="0"/>
              <a:t>Education Week 32</a:t>
            </a:r>
            <a:r>
              <a:rPr lang="en-US" sz="1400" dirty="0"/>
              <a:t>(12), 1, 14. Retrieved November 5, 2017 from </a:t>
            </a:r>
            <a:r>
              <a:rPr lang="en-US" sz="1400" dirty="0">
                <a:hlinkClick r:id="rId2"/>
              </a:rPr>
              <a:t>https://www.edweek.org/ew/articles/2012/11/14/12softskills_ep.h32.html</a:t>
            </a:r>
            <a:endParaRPr lang="en-US" sz="1400" dirty="0"/>
          </a:p>
          <a:p>
            <a:r>
              <a:rPr lang="en-US" sz="1400" dirty="0"/>
              <a:t>Complete College America. (2017). Corequisite remediation: Spanning the completion divide: Breakthrough results fulfilling the promise of college access for underprepared students [Webpage]. Retrieved November 2, 2017 from </a:t>
            </a:r>
            <a:r>
              <a:rPr lang="en-US" sz="1400" dirty="0">
                <a:hlinkClick r:id="rId3"/>
              </a:rPr>
              <a:t>http://completecollege.org/spanningthedivide/#footer</a:t>
            </a:r>
            <a:endParaRPr lang="en-US" sz="1400" dirty="0"/>
          </a:p>
          <a:p>
            <a:r>
              <a:rPr lang="en-US" sz="1400" dirty="0"/>
              <a:t>Coutts, N. (2014). Metacognition: Thinking about your thinking. In </a:t>
            </a:r>
            <a:r>
              <a:rPr lang="en-US" sz="1400" i="1" dirty="0" err="1"/>
              <a:t>RediQuest</a:t>
            </a:r>
            <a:r>
              <a:rPr lang="en-US" sz="1400" dirty="0"/>
              <a:t>. Retrieved from </a:t>
            </a:r>
            <a:r>
              <a:rPr lang="en-US" sz="1400" dirty="0">
                <a:hlinkClick r:id="rId4"/>
              </a:rPr>
              <a:t>http://www.rediquest.com/metacognition/</a:t>
            </a:r>
            <a:r>
              <a:rPr lang="en-US" sz="1400" dirty="0"/>
              <a:t> </a:t>
            </a:r>
          </a:p>
          <a:p>
            <a:r>
              <a:rPr lang="en-US" sz="1400" dirty="0"/>
              <a:t>Duckworth, A. (2017). Grit Scale [Webpage]. Retrieved from </a:t>
            </a:r>
            <a:r>
              <a:rPr lang="en-US" sz="1400" dirty="0">
                <a:hlinkClick r:id="rId5"/>
              </a:rPr>
              <a:t>https://angeladuckworth.com/grit-scale/</a:t>
            </a:r>
            <a:r>
              <a:rPr lang="en-US" sz="1400" dirty="0"/>
              <a:t> </a:t>
            </a:r>
          </a:p>
          <a:p>
            <a:r>
              <a:rPr lang="en-US" sz="1400" dirty="0"/>
              <a:t>Dweck, C. (2008). </a:t>
            </a:r>
            <a:r>
              <a:rPr lang="en-US" sz="1400" i="1" dirty="0"/>
              <a:t>Mindset: The new psychology of success</a:t>
            </a:r>
            <a:r>
              <a:rPr lang="en-US" sz="1400" dirty="0"/>
              <a:t>. New York, NY: Ballantine Books.</a:t>
            </a:r>
          </a:p>
          <a:p>
            <a:r>
              <a:rPr lang="en-US" sz="1400" dirty="0"/>
              <a:t>Holmes, B. (May 12, 2014). Hone the top 5 soft skills every college student needs [Webpage]. </a:t>
            </a:r>
            <a:r>
              <a:rPr lang="en-US" sz="1400" i="1" dirty="0"/>
              <a:t>U.S. News &amp; World Report</a:t>
            </a:r>
            <a:r>
              <a:rPr lang="en-US" sz="1400" dirty="0"/>
              <a:t>. Retrieved November 5, 2017 from </a:t>
            </a:r>
            <a:r>
              <a:rPr lang="en-US" sz="1400" dirty="0">
                <a:hlinkClick r:id="rId6"/>
              </a:rPr>
              <a:t>https://www.usnews.com/education/blogs/college-admissions-playbook/2014/05/12/hone-the-top-5-soft-skills-every-college-student-needs</a:t>
            </a:r>
            <a:endParaRPr lang="en-US" sz="1400" dirty="0"/>
          </a:p>
          <a:p>
            <a:r>
              <a:rPr lang="en-US" sz="1400" dirty="0" err="1"/>
              <a:t>Odafe</a:t>
            </a:r>
            <a:r>
              <a:rPr lang="en-US" sz="1400" dirty="0"/>
              <a:t>, V. U. (2007). Teaching and learning mathematics: Student reflection adds a new dimension. In D.K. </a:t>
            </a:r>
            <a:r>
              <a:rPr lang="en-US" sz="1400" dirty="0" err="1"/>
              <a:t>Pugalee</a:t>
            </a:r>
            <a:r>
              <a:rPr lang="en-US" sz="1400" dirty="0"/>
              <a:t>, A. Rogerson, &amp; A. </a:t>
            </a:r>
            <a:r>
              <a:rPr lang="en-US" sz="1400" dirty="0" err="1"/>
              <a:t>Schinck</a:t>
            </a:r>
            <a:r>
              <a:rPr lang="en-US" sz="1400" dirty="0"/>
              <a:t> (Eds.) </a:t>
            </a:r>
            <a:r>
              <a:rPr lang="en-US" sz="1400" i="1" dirty="0"/>
              <a:t>Proceedings from 9th International Conference: Mathematics Education in a Global </a:t>
            </a:r>
            <a:r>
              <a:rPr lang="en-US" sz="1400" dirty="0"/>
              <a:t>Community (pp. 486-490)</a:t>
            </a:r>
            <a:r>
              <a:rPr lang="en-US" sz="1400" i="1" dirty="0"/>
              <a:t>.</a:t>
            </a:r>
            <a:r>
              <a:rPr lang="en-US" sz="1400" dirty="0"/>
              <a:t> The Mathematics Education into the 21st Century Project &amp; The University of North Carolina Charlotte. Charlotte, NC. Retrieved from </a:t>
            </a:r>
            <a:r>
              <a:rPr lang="en-US" sz="1400" dirty="0">
                <a:hlinkClick r:id="rId7"/>
              </a:rPr>
              <a:t>http://math.unipa.it/~grim/21_project/21_charlotte_OdafePaperEdit.pdf</a:t>
            </a:r>
            <a:endParaRPr lang="en-US" sz="1400" dirty="0"/>
          </a:p>
          <a:p>
            <a:r>
              <a:rPr lang="en-US" sz="1400" dirty="0"/>
              <a:t>Pearson. (2017). Math study skills resources: Incorporate study skills into your class and help your students succeed! [Webpage]. Retrieved November 2, 2017 from </a:t>
            </a:r>
            <a:r>
              <a:rPr lang="en-US" sz="1400" dirty="0">
                <a:hlinkClick r:id="rId8"/>
              </a:rPr>
              <a:t>https://www.pearsonhighered.com/alanbass/instructor-resources.html</a:t>
            </a:r>
            <a:endParaRPr lang="en-US" sz="1400" dirty="0"/>
          </a:p>
          <a:p>
            <a:r>
              <a:rPr lang="en-US" sz="1400" dirty="0"/>
              <a:t>Perkins, K. K., &amp; </a:t>
            </a:r>
            <a:r>
              <a:rPr lang="en-US" sz="1400" dirty="0" err="1"/>
              <a:t>Wieman</a:t>
            </a:r>
            <a:r>
              <a:rPr lang="en-US" sz="1400" dirty="0"/>
              <a:t>, C. E. (2005). The surprising impact of seat location on student performance. </a:t>
            </a:r>
            <a:r>
              <a:rPr lang="en-US" sz="1400" i="1" dirty="0"/>
              <a:t>Physics Teacher</a:t>
            </a:r>
            <a:r>
              <a:rPr lang="en-US" sz="1400" dirty="0"/>
              <a:t>, 43 (January), 30-33.</a:t>
            </a:r>
          </a:p>
          <a:p>
            <a:r>
              <a:rPr lang="en-US" sz="1400" dirty="0" err="1"/>
              <a:t>Stires</a:t>
            </a:r>
            <a:r>
              <a:rPr lang="en-US" sz="1400" dirty="0"/>
              <a:t>, L. (1980). Classroom seating location, student grades, and attitudes: Environment or self-selection? </a:t>
            </a:r>
            <a:r>
              <a:rPr lang="en-US" sz="1400" i="1" dirty="0"/>
              <a:t>Environment and Behavior</a:t>
            </a:r>
            <a:r>
              <a:rPr lang="en-US" sz="1400" dirty="0"/>
              <a:t>, 12, 241-254. doi: 10.1177/0013916580122008</a:t>
            </a:r>
          </a:p>
          <a:p>
            <a:r>
              <a:rPr lang="en-US" sz="1400" dirty="0" err="1"/>
              <a:t>Venator</a:t>
            </a:r>
            <a:r>
              <a:rPr lang="en-US" sz="1400" dirty="0"/>
              <a:t>, J., &amp; Reeves, R. V. (March 18, 2015). Social mobility memos: Building the soft skills for success. The Brookings Institution. [webpage] Retrieved November 5, 2017 from </a:t>
            </a:r>
            <a:r>
              <a:rPr lang="en-US" sz="1400" dirty="0">
                <a:hlinkClick r:id="rId9"/>
              </a:rPr>
              <a:t>https://www.brookings.edu/blog/social-mobility-memos/2015/03/18/building-the-soft-skills-for-success/</a:t>
            </a:r>
            <a:endParaRPr lang="en-US" sz="1400" dirty="0"/>
          </a:p>
          <a:p>
            <a:endParaRPr lang="en-US" sz="1400" dirty="0"/>
          </a:p>
          <a:p>
            <a:endParaRPr lang="en-US" sz="1400" dirty="0"/>
          </a:p>
        </p:txBody>
      </p:sp>
    </p:spTree>
    <p:extLst>
      <p:ext uri="{BB962C8B-B14F-4D97-AF65-F5344CB8AC3E}">
        <p14:creationId xmlns:p14="http://schemas.microsoft.com/office/powerpoint/2010/main" val="4085352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58DB1CA-1C5D-4F14-9CFA-70ED5CC4DBA1}"/>
              </a:ext>
            </a:extLst>
          </p:cNvPr>
          <p:cNvSpPr txBox="1">
            <a:spLocks noChangeArrowheads="1"/>
          </p:cNvSpPr>
          <p:nvPr/>
        </p:nvSpPr>
        <p:spPr>
          <a:xfrm>
            <a:off x="2247650" y="685800"/>
            <a:ext cx="8001000" cy="1143000"/>
          </a:xfrm>
          <a:prstGeom prst="rect">
            <a:avLst/>
          </a:prstGeom>
        </p:spPr>
        <p:txBody>
          <a:bodyPr>
            <a:normAutofit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Count the Vowels in 30 seconds</a:t>
            </a:r>
            <a:endParaRPr lang="en-US" b="1" dirty="0">
              <a:cs typeface="Times New Roman" pitchFamily="18" charset="0"/>
            </a:endParaRPr>
          </a:p>
        </p:txBody>
      </p:sp>
      <p:sp>
        <p:nvSpPr>
          <p:cNvPr id="3" name="Rectangle 2">
            <a:extLst>
              <a:ext uri="{FF2B5EF4-FFF2-40B4-BE49-F238E27FC236}">
                <a16:creationId xmlns:a16="http://schemas.microsoft.com/office/drawing/2014/main" id="{22F824D4-D3B3-4F0F-9809-9DF28ADE94E0}"/>
              </a:ext>
            </a:extLst>
          </p:cNvPr>
          <p:cNvSpPr/>
          <p:nvPr/>
        </p:nvSpPr>
        <p:spPr>
          <a:xfrm>
            <a:off x="3730954" y="3562082"/>
            <a:ext cx="5034392" cy="1323439"/>
          </a:xfrm>
          <a:prstGeom prst="rect">
            <a:avLst/>
          </a:prstGeom>
        </p:spPr>
        <p:txBody>
          <a:bodyPr wrap="none">
            <a:spAutoFit/>
          </a:bodyPr>
          <a:lstStyle/>
          <a:p>
            <a:pPr algn="ctr"/>
            <a:endParaRPr lang="en-US" sz="4000" b="1" dirty="0">
              <a:solidFill>
                <a:srgbClr val="461D7C"/>
              </a:solidFill>
            </a:endParaRPr>
          </a:p>
          <a:p>
            <a:pPr algn="ctr"/>
            <a:r>
              <a:rPr lang="en-US" sz="4000" b="1" dirty="0">
                <a:solidFill>
                  <a:srgbClr val="461D7C"/>
                </a:solidFill>
              </a:rPr>
              <a:t>How accurate are you?</a:t>
            </a:r>
          </a:p>
        </p:txBody>
      </p:sp>
      <p:pic>
        <p:nvPicPr>
          <p:cNvPr id="4" name="Picture 2" descr="C:\Documents and Settings\Saundra\Local Settings\Temporary Internet Files\Content.IE5\94RU1QGU\MC900014096[1].wmf">
            <a:extLst>
              <a:ext uri="{FF2B5EF4-FFF2-40B4-BE49-F238E27FC236}">
                <a16:creationId xmlns:a16="http://schemas.microsoft.com/office/drawing/2014/main" id="{7A38CDCE-2098-4F75-8E2E-6C98DAD1C68F}"/>
              </a:ext>
            </a:extLst>
          </p:cNvPr>
          <p:cNvPicPr>
            <a:picLocks noChangeAspect="1" noChangeArrowheads="1"/>
          </p:cNvPicPr>
          <p:nvPr/>
        </p:nvPicPr>
        <p:blipFill>
          <a:blip r:embed="rId2" cstate="print"/>
          <a:srcRect/>
          <a:stretch>
            <a:fillRect/>
          </a:stretch>
        </p:blipFill>
        <p:spPr bwMode="auto">
          <a:xfrm>
            <a:off x="2642661" y="2221416"/>
            <a:ext cx="875995" cy="807415"/>
          </a:xfrm>
          <a:prstGeom prst="rect">
            <a:avLst/>
          </a:prstGeom>
          <a:noFill/>
        </p:spPr>
      </p:pic>
      <p:pic>
        <p:nvPicPr>
          <p:cNvPr id="5" name="Picture 3" descr="C:\Documents and Settings\Saundra\Local Settings\Temporary Internet Files\Content.IE5\27WC1QYS\MC900014103[1].wmf">
            <a:extLst>
              <a:ext uri="{FF2B5EF4-FFF2-40B4-BE49-F238E27FC236}">
                <a16:creationId xmlns:a16="http://schemas.microsoft.com/office/drawing/2014/main" id="{3DF0EBCF-7C1C-4D8B-987E-D360ECB8479E}"/>
              </a:ext>
            </a:extLst>
          </p:cNvPr>
          <p:cNvPicPr>
            <a:picLocks noChangeAspect="1" noChangeArrowheads="1"/>
          </p:cNvPicPr>
          <p:nvPr/>
        </p:nvPicPr>
        <p:blipFill>
          <a:blip r:embed="rId3" cstate="print"/>
          <a:srcRect/>
          <a:stretch>
            <a:fillRect/>
          </a:stretch>
        </p:blipFill>
        <p:spPr bwMode="auto">
          <a:xfrm>
            <a:off x="4189930" y="2176463"/>
            <a:ext cx="875995" cy="807415"/>
          </a:xfrm>
          <a:prstGeom prst="rect">
            <a:avLst/>
          </a:prstGeom>
          <a:noFill/>
        </p:spPr>
      </p:pic>
      <p:pic>
        <p:nvPicPr>
          <p:cNvPr id="6" name="Picture 4" descr="C:\Documents and Settings\Saundra\Local Settings\Temporary Internet Files\Content.IE5\J5TW0J2V\MC900014107[1].wmf">
            <a:extLst>
              <a:ext uri="{FF2B5EF4-FFF2-40B4-BE49-F238E27FC236}">
                <a16:creationId xmlns:a16="http://schemas.microsoft.com/office/drawing/2014/main" id="{F083D26E-9F89-4E6F-9791-E9045A609D77}"/>
              </a:ext>
            </a:extLst>
          </p:cNvPr>
          <p:cNvPicPr>
            <a:picLocks noChangeAspect="1" noChangeArrowheads="1"/>
          </p:cNvPicPr>
          <p:nvPr/>
        </p:nvPicPr>
        <p:blipFill>
          <a:blip r:embed="rId4" cstate="print"/>
          <a:srcRect/>
          <a:stretch>
            <a:fillRect/>
          </a:stretch>
        </p:blipFill>
        <p:spPr bwMode="auto">
          <a:xfrm>
            <a:off x="5671458" y="2200551"/>
            <a:ext cx="875995" cy="807415"/>
          </a:xfrm>
          <a:prstGeom prst="rect">
            <a:avLst/>
          </a:prstGeom>
          <a:noFill/>
        </p:spPr>
      </p:pic>
      <p:pic>
        <p:nvPicPr>
          <p:cNvPr id="7" name="Picture 6" descr="C:\Documents and Settings\Saundra\Local Settings\Temporary Internet Files\Content.IE5\94RU1QGU\MC900014122[1].wmf">
            <a:extLst>
              <a:ext uri="{FF2B5EF4-FFF2-40B4-BE49-F238E27FC236}">
                <a16:creationId xmlns:a16="http://schemas.microsoft.com/office/drawing/2014/main" id="{905B3F3F-7092-4F94-ADE8-1311E0CF9889}"/>
              </a:ext>
            </a:extLst>
          </p:cNvPr>
          <p:cNvPicPr>
            <a:picLocks noChangeAspect="1" noChangeArrowheads="1"/>
          </p:cNvPicPr>
          <p:nvPr/>
        </p:nvPicPr>
        <p:blipFill>
          <a:blip r:embed="rId5" cstate="print"/>
          <a:srcRect/>
          <a:stretch>
            <a:fillRect/>
          </a:stretch>
        </p:blipFill>
        <p:spPr bwMode="auto">
          <a:xfrm>
            <a:off x="8765346" y="2188465"/>
            <a:ext cx="875995" cy="807415"/>
          </a:xfrm>
          <a:prstGeom prst="rect">
            <a:avLst/>
          </a:prstGeom>
          <a:noFill/>
        </p:spPr>
      </p:pic>
      <p:cxnSp>
        <p:nvCxnSpPr>
          <p:cNvPr id="8" name="Straight Connector 7">
            <a:extLst>
              <a:ext uri="{FF2B5EF4-FFF2-40B4-BE49-F238E27FC236}">
                <a16:creationId xmlns:a16="http://schemas.microsoft.com/office/drawing/2014/main" id="{54C2F76D-8A21-43EE-A1CF-D27C74D6734A}"/>
              </a:ext>
            </a:extLst>
          </p:cNvPr>
          <p:cNvCxnSpPr/>
          <p:nvPr/>
        </p:nvCxnSpPr>
        <p:spPr>
          <a:xfrm>
            <a:off x="1404258"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grpSp>
        <p:nvGrpSpPr>
          <p:cNvPr id="9" name="Group 28">
            <a:extLst>
              <a:ext uri="{FF2B5EF4-FFF2-40B4-BE49-F238E27FC236}">
                <a16:creationId xmlns:a16="http://schemas.microsoft.com/office/drawing/2014/main" id="{7981ADDB-FB6E-46DE-92B0-AEE09DB1CFEA}"/>
              </a:ext>
            </a:extLst>
          </p:cNvPr>
          <p:cNvGrpSpPr>
            <a:grpSpLocks noChangeAspect="1"/>
          </p:cNvGrpSpPr>
          <p:nvPr/>
        </p:nvGrpSpPr>
        <p:grpSpPr bwMode="auto">
          <a:xfrm>
            <a:off x="7252426" y="2198963"/>
            <a:ext cx="876300" cy="808038"/>
            <a:chOff x="3792" y="1344"/>
            <a:chExt cx="552" cy="509"/>
          </a:xfrm>
        </p:grpSpPr>
        <p:sp>
          <p:nvSpPr>
            <p:cNvPr id="10" name="AutoShape 27">
              <a:extLst>
                <a:ext uri="{FF2B5EF4-FFF2-40B4-BE49-F238E27FC236}">
                  <a16:creationId xmlns:a16="http://schemas.microsoft.com/office/drawing/2014/main" id="{76B6F413-7A40-4E93-B4DD-02A74F8D46D0}"/>
                </a:ext>
              </a:extLst>
            </p:cNvPr>
            <p:cNvSpPr>
              <a:spLocks noChangeAspect="1" noChangeArrowheads="1" noTextEdit="1"/>
            </p:cNvSpPr>
            <p:nvPr/>
          </p:nvSpPr>
          <p:spPr bwMode="auto">
            <a:xfrm>
              <a:off x="3792" y="1344"/>
              <a:ext cx="552" cy="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9">
              <a:extLst>
                <a:ext uri="{FF2B5EF4-FFF2-40B4-BE49-F238E27FC236}">
                  <a16:creationId xmlns:a16="http://schemas.microsoft.com/office/drawing/2014/main" id="{33AF0E9E-93AC-4159-AFA4-2682C51192C5}"/>
                </a:ext>
              </a:extLst>
            </p:cNvPr>
            <p:cNvSpPr>
              <a:spLocks/>
            </p:cNvSpPr>
            <p:nvPr/>
          </p:nvSpPr>
          <p:spPr bwMode="auto">
            <a:xfrm>
              <a:off x="3813" y="1357"/>
              <a:ext cx="512" cy="477"/>
            </a:xfrm>
            <a:custGeom>
              <a:avLst/>
              <a:gdLst/>
              <a:ahLst/>
              <a:cxnLst>
                <a:cxn ang="0">
                  <a:pos x="32" y="2"/>
                </a:cxn>
                <a:cxn ang="0">
                  <a:pos x="73" y="1"/>
                </a:cxn>
                <a:cxn ang="0">
                  <a:pos x="119" y="4"/>
                </a:cxn>
                <a:cxn ang="0">
                  <a:pos x="187" y="3"/>
                </a:cxn>
                <a:cxn ang="0">
                  <a:pos x="261" y="0"/>
                </a:cxn>
                <a:cxn ang="0">
                  <a:pos x="334" y="4"/>
                </a:cxn>
                <a:cxn ang="0">
                  <a:pos x="394" y="4"/>
                </a:cxn>
                <a:cxn ang="0">
                  <a:pos x="481" y="3"/>
                </a:cxn>
                <a:cxn ang="0">
                  <a:pos x="574" y="5"/>
                </a:cxn>
                <a:cxn ang="0">
                  <a:pos x="640" y="8"/>
                </a:cxn>
                <a:cxn ang="0">
                  <a:pos x="707" y="4"/>
                </a:cxn>
                <a:cxn ang="0">
                  <a:pos x="809" y="1"/>
                </a:cxn>
                <a:cxn ang="0">
                  <a:pos x="916" y="0"/>
                </a:cxn>
                <a:cxn ang="0">
                  <a:pos x="1006" y="1"/>
                </a:cxn>
                <a:cxn ang="0">
                  <a:pos x="1010" y="109"/>
                </a:cxn>
                <a:cxn ang="0">
                  <a:pos x="1015" y="246"/>
                </a:cxn>
                <a:cxn ang="0">
                  <a:pos x="1013" y="349"/>
                </a:cxn>
                <a:cxn ang="0">
                  <a:pos x="1021" y="432"/>
                </a:cxn>
                <a:cxn ang="0">
                  <a:pos x="1010" y="495"/>
                </a:cxn>
                <a:cxn ang="0">
                  <a:pos x="1020" y="568"/>
                </a:cxn>
                <a:cxn ang="0">
                  <a:pos x="1013" y="651"/>
                </a:cxn>
                <a:cxn ang="0">
                  <a:pos x="1015" y="742"/>
                </a:cxn>
                <a:cxn ang="0">
                  <a:pos x="1005" y="911"/>
                </a:cxn>
                <a:cxn ang="0">
                  <a:pos x="968" y="949"/>
                </a:cxn>
                <a:cxn ang="0">
                  <a:pos x="913" y="951"/>
                </a:cxn>
                <a:cxn ang="0">
                  <a:pos x="875" y="952"/>
                </a:cxn>
                <a:cxn ang="0">
                  <a:pos x="826" y="951"/>
                </a:cxn>
                <a:cxn ang="0">
                  <a:pos x="786" y="946"/>
                </a:cxn>
                <a:cxn ang="0">
                  <a:pos x="739" y="948"/>
                </a:cxn>
                <a:cxn ang="0">
                  <a:pos x="697" y="951"/>
                </a:cxn>
                <a:cxn ang="0">
                  <a:pos x="631" y="953"/>
                </a:cxn>
                <a:cxn ang="0">
                  <a:pos x="561" y="952"/>
                </a:cxn>
                <a:cxn ang="0">
                  <a:pos x="508" y="945"/>
                </a:cxn>
                <a:cxn ang="0">
                  <a:pos x="446" y="947"/>
                </a:cxn>
                <a:cxn ang="0">
                  <a:pos x="380" y="949"/>
                </a:cxn>
                <a:cxn ang="0">
                  <a:pos x="326" y="949"/>
                </a:cxn>
                <a:cxn ang="0">
                  <a:pos x="290" y="947"/>
                </a:cxn>
                <a:cxn ang="0">
                  <a:pos x="235" y="948"/>
                </a:cxn>
                <a:cxn ang="0">
                  <a:pos x="147" y="949"/>
                </a:cxn>
                <a:cxn ang="0">
                  <a:pos x="61" y="946"/>
                </a:cxn>
                <a:cxn ang="0">
                  <a:pos x="9" y="938"/>
                </a:cxn>
                <a:cxn ang="0">
                  <a:pos x="10" y="835"/>
                </a:cxn>
                <a:cxn ang="0">
                  <a:pos x="8" y="714"/>
                </a:cxn>
                <a:cxn ang="0">
                  <a:pos x="13" y="604"/>
                </a:cxn>
                <a:cxn ang="0">
                  <a:pos x="5" y="503"/>
                </a:cxn>
                <a:cxn ang="0">
                  <a:pos x="7" y="394"/>
                </a:cxn>
                <a:cxn ang="0">
                  <a:pos x="15" y="328"/>
                </a:cxn>
                <a:cxn ang="0">
                  <a:pos x="2" y="229"/>
                </a:cxn>
                <a:cxn ang="0">
                  <a:pos x="8" y="131"/>
                </a:cxn>
                <a:cxn ang="0">
                  <a:pos x="0" y="27"/>
                </a:cxn>
              </a:cxnLst>
              <a:rect l="0" t="0" r="r" b="b"/>
              <a:pathLst>
                <a:path w="1023" h="953">
                  <a:moveTo>
                    <a:pt x="4" y="5"/>
                  </a:moveTo>
                  <a:lnTo>
                    <a:pt x="12" y="4"/>
                  </a:lnTo>
                  <a:lnTo>
                    <a:pt x="22" y="2"/>
                  </a:lnTo>
                  <a:lnTo>
                    <a:pt x="32" y="2"/>
                  </a:lnTo>
                  <a:lnTo>
                    <a:pt x="42" y="1"/>
                  </a:lnTo>
                  <a:lnTo>
                    <a:pt x="53" y="1"/>
                  </a:lnTo>
                  <a:lnTo>
                    <a:pt x="63" y="1"/>
                  </a:lnTo>
                  <a:lnTo>
                    <a:pt x="73" y="1"/>
                  </a:lnTo>
                  <a:lnTo>
                    <a:pt x="83" y="2"/>
                  </a:lnTo>
                  <a:lnTo>
                    <a:pt x="93" y="3"/>
                  </a:lnTo>
                  <a:lnTo>
                    <a:pt x="106" y="4"/>
                  </a:lnTo>
                  <a:lnTo>
                    <a:pt x="119" y="4"/>
                  </a:lnTo>
                  <a:lnTo>
                    <a:pt x="136" y="4"/>
                  </a:lnTo>
                  <a:lnTo>
                    <a:pt x="153" y="4"/>
                  </a:lnTo>
                  <a:lnTo>
                    <a:pt x="170" y="3"/>
                  </a:lnTo>
                  <a:lnTo>
                    <a:pt x="187" y="3"/>
                  </a:lnTo>
                  <a:lnTo>
                    <a:pt x="205" y="2"/>
                  </a:lnTo>
                  <a:lnTo>
                    <a:pt x="222" y="1"/>
                  </a:lnTo>
                  <a:lnTo>
                    <a:pt x="242" y="0"/>
                  </a:lnTo>
                  <a:lnTo>
                    <a:pt x="261" y="0"/>
                  </a:lnTo>
                  <a:lnTo>
                    <a:pt x="281" y="0"/>
                  </a:lnTo>
                  <a:lnTo>
                    <a:pt x="300" y="1"/>
                  </a:lnTo>
                  <a:lnTo>
                    <a:pt x="318" y="2"/>
                  </a:lnTo>
                  <a:lnTo>
                    <a:pt x="334" y="4"/>
                  </a:lnTo>
                  <a:lnTo>
                    <a:pt x="348" y="6"/>
                  </a:lnTo>
                  <a:lnTo>
                    <a:pt x="360" y="5"/>
                  </a:lnTo>
                  <a:lnTo>
                    <a:pt x="375" y="4"/>
                  </a:lnTo>
                  <a:lnTo>
                    <a:pt x="394" y="4"/>
                  </a:lnTo>
                  <a:lnTo>
                    <a:pt x="413" y="3"/>
                  </a:lnTo>
                  <a:lnTo>
                    <a:pt x="435" y="3"/>
                  </a:lnTo>
                  <a:lnTo>
                    <a:pt x="458" y="3"/>
                  </a:lnTo>
                  <a:lnTo>
                    <a:pt x="481" y="3"/>
                  </a:lnTo>
                  <a:lnTo>
                    <a:pt x="506" y="4"/>
                  </a:lnTo>
                  <a:lnTo>
                    <a:pt x="529" y="4"/>
                  </a:lnTo>
                  <a:lnTo>
                    <a:pt x="552" y="4"/>
                  </a:lnTo>
                  <a:lnTo>
                    <a:pt x="574" y="5"/>
                  </a:lnTo>
                  <a:lnTo>
                    <a:pt x="594" y="6"/>
                  </a:lnTo>
                  <a:lnTo>
                    <a:pt x="612" y="6"/>
                  </a:lnTo>
                  <a:lnTo>
                    <a:pt x="628" y="8"/>
                  </a:lnTo>
                  <a:lnTo>
                    <a:pt x="640" y="8"/>
                  </a:lnTo>
                  <a:lnTo>
                    <a:pt x="650" y="9"/>
                  </a:lnTo>
                  <a:lnTo>
                    <a:pt x="667" y="6"/>
                  </a:lnTo>
                  <a:lnTo>
                    <a:pt x="686" y="5"/>
                  </a:lnTo>
                  <a:lnTo>
                    <a:pt x="707" y="4"/>
                  </a:lnTo>
                  <a:lnTo>
                    <a:pt x="731" y="3"/>
                  </a:lnTo>
                  <a:lnTo>
                    <a:pt x="756" y="2"/>
                  </a:lnTo>
                  <a:lnTo>
                    <a:pt x="782" y="1"/>
                  </a:lnTo>
                  <a:lnTo>
                    <a:pt x="809" y="1"/>
                  </a:lnTo>
                  <a:lnTo>
                    <a:pt x="836" y="0"/>
                  </a:lnTo>
                  <a:lnTo>
                    <a:pt x="863" y="0"/>
                  </a:lnTo>
                  <a:lnTo>
                    <a:pt x="889" y="0"/>
                  </a:lnTo>
                  <a:lnTo>
                    <a:pt x="916" y="0"/>
                  </a:lnTo>
                  <a:lnTo>
                    <a:pt x="941" y="0"/>
                  </a:lnTo>
                  <a:lnTo>
                    <a:pt x="964" y="0"/>
                  </a:lnTo>
                  <a:lnTo>
                    <a:pt x="986" y="1"/>
                  </a:lnTo>
                  <a:lnTo>
                    <a:pt x="1006" y="1"/>
                  </a:lnTo>
                  <a:lnTo>
                    <a:pt x="1023" y="2"/>
                  </a:lnTo>
                  <a:lnTo>
                    <a:pt x="1018" y="32"/>
                  </a:lnTo>
                  <a:lnTo>
                    <a:pt x="1014" y="70"/>
                  </a:lnTo>
                  <a:lnTo>
                    <a:pt x="1010" y="109"/>
                  </a:lnTo>
                  <a:lnTo>
                    <a:pt x="1009" y="139"/>
                  </a:lnTo>
                  <a:lnTo>
                    <a:pt x="1011" y="170"/>
                  </a:lnTo>
                  <a:lnTo>
                    <a:pt x="1014" y="208"/>
                  </a:lnTo>
                  <a:lnTo>
                    <a:pt x="1015" y="246"/>
                  </a:lnTo>
                  <a:lnTo>
                    <a:pt x="1013" y="274"/>
                  </a:lnTo>
                  <a:lnTo>
                    <a:pt x="1011" y="297"/>
                  </a:lnTo>
                  <a:lnTo>
                    <a:pt x="1011" y="323"/>
                  </a:lnTo>
                  <a:lnTo>
                    <a:pt x="1013" y="349"/>
                  </a:lnTo>
                  <a:lnTo>
                    <a:pt x="1015" y="365"/>
                  </a:lnTo>
                  <a:lnTo>
                    <a:pt x="1017" y="381"/>
                  </a:lnTo>
                  <a:lnTo>
                    <a:pt x="1021" y="405"/>
                  </a:lnTo>
                  <a:lnTo>
                    <a:pt x="1021" y="432"/>
                  </a:lnTo>
                  <a:lnTo>
                    <a:pt x="1018" y="450"/>
                  </a:lnTo>
                  <a:lnTo>
                    <a:pt x="1014" y="464"/>
                  </a:lnTo>
                  <a:lnTo>
                    <a:pt x="1010" y="480"/>
                  </a:lnTo>
                  <a:lnTo>
                    <a:pt x="1010" y="495"/>
                  </a:lnTo>
                  <a:lnTo>
                    <a:pt x="1013" y="511"/>
                  </a:lnTo>
                  <a:lnTo>
                    <a:pt x="1017" y="528"/>
                  </a:lnTo>
                  <a:lnTo>
                    <a:pt x="1020" y="548"/>
                  </a:lnTo>
                  <a:lnTo>
                    <a:pt x="1020" y="568"/>
                  </a:lnTo>
                  <a:lnTo>
                    <a:pt x="1017" y="585"/>
                  </a:lnTo>
                  <a:lnTo>
                    <a:pt x="1015" y="605"/>
                  </a:lnTo>
                  <a:lnTo>
                    <a:pt x="1013" y="628"/>
                  </a:lnTo>
                  <a:lnTo>
                    <a:pt x="1013" y="651"/>
                  </a:lnTo>
                  <a:lnTo>
                    <a:pt x="1015" y="668"/>
                  </a:lnTo>
                  <a:lnTo>
                    <a:pt x="1017" y="687"/>
                  </a:lnTo>
                  <a:lnTo>
                    <a:pt x="1017" y="713"/>
                  </a:lnTo>
                  <a:lnTo>
                    <a:pt x="1015" y="742"/>
                  </a:lnTo>
                  <a:lnTo>
                    <a:pt x="1011" y="767"/>
                  </a:lnTo>
                  <a:lnTo>
                    <a:pt x="1007" y="803"/>
                  </a:lnTo>
                  <a:lnTo>
                    <a:pt x="1005" y="857"/>
                  </a:lnTo>
                  <a:lnTo>
                    <a:pt x="1005" y="911"/>
                  </a:lnTo>
                  <a:lnTo>
                    <a:pt x="1008" y="949"/>
                  </a:lnTo>
                  <a:lnTo>
                    <a:pt x="996" y="949"/>
                  </a:lnTo>
                  <a:lnTo>
                    <a:pt x="983" y="949"/>
                  </a:lnTo>
                  <a:lnTo>
                    <a:pt x="968" y="949"/>
                  </a:lnTo>
                  <a:lnTo>
                    <a:pt x="953" y="949"/>
                  </a:lnTo>
                  <a:lnTo>
                    <a:pt x="938" y="949"/>
                  </a:lnTo>
                  <a:lnTo>
                    <a:pt x="925" y="949"/>
                  </a:lnTo>
                  <a:lnTo>
                    <a:pt x="913" y="951"/>
                  </a:lnTo>
                  <a:lnTo>
                    <a:pt x="905" y="951"/>
                  </a:lnTo>
                  <a:lnTo>
                    <a:pt x="897" y="951"/>
                  </a:lnTo>
                  <a:lnTo>
                    <a:pt x="887" y="952"/>
                  </a:lnTo>
                  <a:lnTo>
                    <a:pt x="875" y="952"/>
                  </a:lnTo>
                  <a:lnTo>
                    <a:pt x="863" y="952"/>
                  </a:lnTo>
                  <a:lnTo>
                    <a:pt x="850" y="952"/>
                  </a:lnTo>
                  <a:lnTo>
                    <a:pt x="837" y="952"/>
                  </a:lnTo>
                  <a:lnTo>
                    <a:pt x="826" y="951"/>
                  </a:lnTo>
                  <a:lnTo>
                    <a:pt x="816" y="949"/>
                  </a:lnTo>
                  <a:lnTo>
                    <a:pt x="806" y="948"/>
                  </a:lnTo>
                  <a:lnTo>
                    <a:pt x="796" y="947"/>
                  </a:lnTo>
                  <a:lnTo>
                    <a:pt x="786" y="946"/>
                  </a:lnTo>
                  <a:lnTo>
                    <a:pt x="775" y="946"/>
                  </a:lnTo>
                  <a:lnTo>
                    <a:pt x="764" y="947"/>
                  </a:lnTo>
                  <a:lnTo>
                    <a:pt x="751" y="947"/>
                  </a:lnTo>
                  <a:lnTo>
                    <a:pt x="739" y="948"/>
                  </a:lnTo>
                  <a:lnTo>
                    <a:pt x="727" y="949"/>
                  </a:lnTo>
                  <a:lnTo>
                    <a:pt x="719" y="949"/>
                  </a:lnTo>
                  <a:lnTo>
                    <a:pt x="708" y="951"/>
                  </a:lnTo>
                  <a:lnTo>
                    <a:pt x="697" y="951"/>
                  </a:lnTo>
                  <a:lnTo>
                    <a:pt x="682" y="952"/>
                  </a:lnTo>
                  <a:lnTo>
                    <a:pt x="666" y="952"/>
                  </a:lnTo>
                  <a:lnTo>
                    <a:pt x="650" y="952"/>
                  </a:lnTo>
                  <a:lnTo>
                    <a:pt x="631" y="953"/>
                  </a:lnTo>
                  <a:lnTo>
                    <a:pt x="614" y="953"/>
                  </a:lnTo>
                  <a:lnTo>
                    <a:pt x="595" y="952"/>
                  </a:lnTo>
                  <a:lnTo>
                    <a:pt x="577" y="952"/>
                  </a:lnTo>
                  <a:lnTo>
                    <a:pt x="561" y="952"/>
                  </a:lnTo>
                  <a:lnTo>
                    <a:pt x="545" y="951"/>
                  </a:lnTo>
                  <a:lnTo>
                    <a:pt x="530" y="949"/>
                  </a:lnTo>
                  <a:lnTo>
                    <a:pt x="518" y="947"/>
                  </a:lnTo>
                  <a:lnTo>
                    <a:pt x="508" y="945"/>
                  </a:lnTo>
                  <a:lnTo>
                    <a:pt x="500" y="943"/>
                  </a:lnTo>
                  <a:lnTo>
                    <a:pt x="481" y="945"/>
                  </a:lnTo>
                  <a:lnTo>
                    <a:pt x="464" y="946"/>
                  </a:lnTo>
                  <a:lnTo>
                    <a:pt x="446" y="947"/>
                  </a:lnTo>
                  <a:lnTo>
                    <a:pt x="428" y="948"/>
                  </a:lnTo>
                  <a:lnTo>
                    <a:pt x="412" y="948"/>
                  </a:lnTo>
                  <a:lnTo>
                    <a:pt x="396" y="949"/>
                  </a:lnTo>
                  <a:lnTo>
                    <a:pt x="380" y="949"/>
                  </a:lnTo>
                  <a:lnTo>
                    <a:pt x="365" y="949"/>
                  </a:lnTo>
                  <a:lnTo>
                    <a:pt x="351" y="949"/>
                  </a:lnTo>
                  <a:lnTo>
                    <a:pt x="338" y="949"/>
                  </a:lnTo>
                  <a:lnTo>
                    <a:pt x="326" y="949"/>
                  </a:lnTo>
                  <a:lnTo>
                    <a:pt x="315" y="948"/>
                  </a:lnTo>
                  <a:lnTo>
                    <a:pt x="305" y="948"/>
                  </a:lnTo>
                  <a:lnTo>
                    <a:pt x="297" y="947"/>
                  </a:lnTo>
                  <a:lnTo>
                    <a:pt x="290" y="947"/>
                  </a:lnTo>
                  <a:lnTo>
                    <a:pt x="284" y="946"/>
                  </a:lnTo>
                  <a:lnTo>
                    <a:pt x="270" y="947"/>
                  </a:lnTo>
                  <a:lnTo>
                    <a:pt x="254" y="948"/>
                  </a:lnTo>
                  <a:lnTo>
                    <a:pt x="235" y="948"/>
                  </a:lnTo>
                  <a:lnTo>
                    <a:pt x="214" y="949"/>
                  </a:lnTo>
                  <a:lnTo>
                    <a:pt x="192" y="949"/>
                  </a:lnTo>
                  <a:lnTo>
                    <a:pt x="170" y="949"/>
                  </a:lnTo>
                  <a:lnTo>
                    <a:pt x="147" y="949"/>
                  </a:lnTo>
                  <a:lnTo>
                    <a:pt x="124" y="949"/>
                  </a:lnTo>
                  <a:lnTo>
                    <a:pt x="102" y="948"/>
                  </a:lnTo>
                  <a:lnTo>
                    <a:pt x="80" y="947"/>
                  </a:lnTo>
                  <a:lnTo>
                    <a:pt x="61" y="946"/>
                  </a:lnTo>
                  <a:lnTo>
                    <a:pt x="43" y="945"/>
                  </a:lnTo>
                  <a:lnTo>
                    <a:pt x="28" y="943"/>
                  </a:lnTo>
                  <a:lnTo>
                    <a:pt x="17" y="941"/>
                  </a:lnTo>
                  <a:lnTo>
                    <a:pt x="9" y="938"/>
                  </a:lnTo>
                  <a:lnTo>
                    <a:pt x="4" y="936"/>
                  </a:lnTo>
                  <a:lnTo>
                    <a:pt x="8" y="906"/>
                  </a:lnTo>
                  <a:lnTo>
                    <a:pt x="10" y="870"/>
                  </a:lnTo>
                  <a:lnTo>
                    <a:pt x="10" y="835"/>
                  </a:lnTo>
                  <a:lnTo>
                    <a:pt x="8" y="812"/>
                  </a:lnTo>
                  <a:lnTo>
                    <a:pt x="7" y="787"/>
                  </a:lnTo>
                  <a:lnTo>
                    <a:pt x="7" y="750"/>
                  </a:lnTo>
                  <a:lnTo>
                    <a:pt x="8" y="714"/>
                  </a:lnTo>
                  <a:lnTo>
                    <a:pt x="11" y="690"/>
                  </a:lnTo>
                  <a:lnTo>
                    <a:pt x="15" y="669"/>
                  </a:lnTo>
                  <a:lnTo>
                    <a:pt x="15" y="637"/>
                  </a:lnTo>
                  <a:lnTo>
                    <a:pt x="13" y="604"/>
                  </a:lnTo>
                  <a:lnTo>
                    <a:pt x="11" y="578"/>
                  </a:lnTo>
                  <a:lnTo>
                    <a:pt x="9" y="556"/>
                  </a:lnTo>
                  <a:lnTo>
                    <a:pt x="7" y="530"/>
                  </a:lnTo>
                  <a:lnTo>
                    <a:pt x="5" y="503"/>
                  </a:lnTo>
                  <a:lnTo>
                    <a:pt x="8" y="480"/>
                  </a:lnTo>
                  <a:lnTo>
                    <a:pt x="9" y="455"/>
                  </a:lnTo>
                  <a:lnTo>
                    <a:pt x="8" y="424"/>
                  </a:lnTo>
                  <a:lnTo>
                    <a:pt x="7" y="394"/>
                  </a:lnTo>
                  <a:lnTo>
                    <a:pt x="8" y="375"/>
                  </a:lnTo>
                  <a:lnTo>
                    <a:pt x="11" y="362"/>
                  </a:lnTo>
                  <a:lnTo>
                    <a:pt x="13" y="344"/>
                  </a:lnTo>
                  <a:lnTo>
                    <a:pt x="15" y="328"/>
                  </a:lnTo>
                  <a:lnTo>
                    <a:pt x="13" y="318"/>
                  </a:lnTo>
                  <a:lnTo>
                    <a:pt x="10" y="298"/>
                  </a:lnTo>
                  <a:lnTo>
                    <a:pt x="5" y="265"/>
                  </a:lnTo>
                  <a:lnTo>
                    <a:pt x="2" y="229"/>
                  </a:lnTo>
                  <a:lnTo>
                    <a:pt x="2" y="205"/>
                  </a:lnTo>
                  <a:lnTo>
                    <a:pt x="5" y="184"/>
                  </a:lnTo>
                  <a:lnTo>
                    <a:pt x="8" y="157"/>
                  </a:lnTo>
                  <a:lnTo>
                    <a:pt x="8" y="131"/>
                  </a:lnTo>
                  <a:lnTo>
                    <a:pt x="7" y="110"/>
                  </a:lnTo>
                  <a:lnTo>
                    <a:pt x="3" y="88"/>
                  </a:lnTo>
                  <a:lnTo>
                    <a:pt x="1" y="57"/>
                  </a:lnTo>
                  <a:lnTo>
                    <a:pt x="0" y="27"/>
                  </a:lnTo>
                  <a:lnTo>
                    <a:pt x="4" y="5"/>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n>
                  <a:solidFill>
                    <a:srgbClr val="C00000"/>
                  </a:solidFill>
                </a:ln>
              </a:endParaRPr>
            </a:p>
          </p:txBody>
        </p:sp>
        <p:sp>
          <p:nvSpPr>
            <p:cNvPr id="12" name="Freeform 30">
              <a:extLst>
                <a:ext uri="{FF2B5EF4-FFF2-40B4-BE49-F238E27FC236}">
                  <a16:creationId xmlns:a16="http://schemas.microsoft.com/office/drawing/2014/main" id="{758874A3-DD4D-40AB-A32B-C2144A2D7615}"/>
                </a:ext>
              </a:extLst>
            </p:cNvPr>
            <p:cNvSpPr>
              <a:spLocks/>
            </p:cNvSpPr>
            <p:nvPr/>
          </p:nvSpPr>
          <p:spPr bwMode="auto">
            <a:xfrm>
              <a:off x="4142" y="1345"/>
              <a:ext cx="86" cy="8"/>
            </a:xfrm>
            <a:custGeom>
              <a:avLst/>
              <a:gdLst/>
              <a:ahLst/>
              <a:cxnLst>
                <a:cxn ang="0">
                  <a:pos x="0" y="12"/>
                </a:cxn>
                <a:cxn ang="0">
                  <a:pos x="4" y="11"/>
                </a:cxn>
                <a:cxn ang="0">
                  <a:pos x="10" y="9"/>
                </a:cxn>
                <a:cxn ang="0">
                  <a:pos x="18" y="7"/>
                </a:cxn>
                <a:cxn ang="0">
                  <a:pos x="26" y="6"/>
                </a:cxn>
                <a:cxn ang="0">
                  <a:pos x="34" y="4"/>
                </a:cxn>
                <a:cxn ang="0">
                  <a:pos x="41" y="1"/>
                </a:cxn>
                <a:cxn ang="0">
                  <a:pos x="47" y="0"/>
                </a:cxn>
                <a:cxn ang="0">
                  <a:pos x="49" y="0"/>
                </a:cxn>
                <a:cxn ang="0">
                  <a:pos x="51" y="0"/>
                </a:cxn>
                <a:cxn ang="0">
                  <a:pos x="57" y="1"/>
                </a:cxn>
                <a:cxn ang="0">
                  <a:pos x="65" y="1"/>
                </a:cxn>
                <a:cxn ang="0">
                  <a:pos x="74" y="2"/>
                </a:cxn>
                <a:cxn ang="0">
                  <a:pos x="84" y="4"/>
                </a:cxn>
                <a:cxn ang="0">
                  <a:pos x="92" y="4"/>
                </a:cxn>
                <a:cxn ang="0">
                  <a:pos x="99" y="5"/>
                </a:cxn>
                <a:cxn ang="0">
                  <a:pos x="103" y="5"/>
                </a:cxn>
                <a:cxn ang="0">
                  <a:pos x="108" y="5"/>
                </a:cxn>
                <a:cxn ang="0">
                  <a:pos x="116" y="4"/>
                </a:cxn>
                <a:cxn ang="0">
                  <a:pos x="126" y="2"/>
                </a:cxn>
                <a:cxn ang="0">
                  <a:pos x="138" y="2"/>
                </a:cxn>
                <a:cxn ang="0">
                  <a:pos x="148" y="1"/>
                </a:cxn>
                <a:cxn ang="0">
                  <a:pos x="159" y="0"/>
                </a:cxn>
                <a:cxn ang="0">
                  <a:pos x="167" y="0"/>
                </a:cxn>
                <a:cxn ang="0">
                  <a:pos x="171" y="0"/>
                </a:cxn>
                <a:cxn ang="0">
                  <a:pos x="170" y="4"/>
                </a:cxn>
                <a:cxn ang="0">
                  <a:pos x="169" y="8"/>
                </a:cxn>
                <a:cxn ang="0">
                  <a:pos x="165" y="13"/>
                </a:cxn>
                <a:cxn ang="0">
                  <a:pos x="163" y="15"/>
                </a:cxn>
                <a:cxn ang="0">
                  <a:pos x="150" y="14"/>
                </a:cxn>
                <a:cxn ang="0">
                  <a:pos x="137" y="14"/>
                </a:cxn>
                <a:cxn ang="0">
                  <a:pos x="122" y="14"/>
                </a:cxn>
                <a:cxn ang="0">
                  <a:pos x="106" y="13"/>
                </a:cxn>
                <a:cxn ang="0">
                  <a:pos x="91" y="13"/>
                </a:cxn>
                <a:cxn ang="0">
                  <a:pos x="77" y="13"/>
                </a:cxn>
                <a:cxn ang="0">
                  <a:pos x="65" y="14"/>
                </a:cxn>
                <a:cxn ang="0">
                  <a:pos x="56" y="14"/>
                </a:cxn>
                <a:cxn ang="0">
                  <a:pos x="49" y="14"/>
                </a:cxn>
                <a:cxn ang="0">
                  <a:pos x="41" y="15"/>
                </a:cxn>
                <a:cxn ang="0">
                  <a:pos x="33" y="15"/>
                </a:cxn>
                <a:cxn ang="0">
                  <a:pos x="24" y="15"/>
                </a:cxn>
                <a:cxn ang="0">
                  <a:pos x="17" y="16"/>
                </a:cxn>
                <a:cxn ang="0">
                  <a:pos x="10" y="16"/>
                </a:cxn>
                <a:cxn ang="0">
                  <a:pos x="5" y="16"/>
                </a:cxn>
                <a:cxn ang="0">
                  <a:pos x="2" y="16"/>
                </a:cxn>
                <a:cxn ang="0">
                  <a:pos x="0" y="12"/>
                </a:cxn>
              </a:cxnLst>
              <a:rect l="0" t="0" r="r" b="b"/>
              <a:pathLst>
                <a:path w="171" h="16">
                  <a:moveTo>
                    <a:pt x="0" y="12"/>
                  </a:moveTo>
                  <a:lnTo>
                    <a:pt x="4" y="11"/>
                  </a:lnTo>
                  <a:lnTo>
                    <a:pt x="10" y="9"/>
                  </a:lnTo>
                  <a:lnTo>
                    <a:pt x="18" y="7"/>
                  </a:lnTo>
                  <a:lnTo>
                    <a:pt x="26" y="6"/>
                  </a:lnTo>
                  <a:lnTo>
                    <a:pt x="34" y="4"/>
                  </a:lnTo>
                  <a:lnTo>
                    <a:pt x="41" y="1"/>
                  </a:lnTo>
                  <a:lnTo>
                    <a:pt x="47" y="0"/>
                  </a:lnTo>
                  <a:lnTo>
                    <a:pt x="49" y="0"/>
                  </a:lnTo>
                  <a:lnTo>
                    <a:pt x="51" y="0"/>
                  </a:lnTo>
                  <a:lnTo>
                    <a:pt x="57" y="1"/>
                  </a:lnTo>
                  <a:lnTo>
                    <a:pt x="65" y="1"/>
                  </a:lnTo>
                  <a:lnTo>
                    <a:pt x="74" y="2"/>
                  </a:lnTo>
                  <a:lnTo>
                    <a:pt x="84" y="4"/>
                  </a:lnTo>
                  <a:lnTo>
                    <a:pt x="92" y="4"/>
                  </a:lnTo>
                  <a:lnTo>
                    <a:pt x="99" y="5"/>
                  </a:lnTo>
                  <a:lnTo>
                    <a:pt x="103" y="5"/>
                  </a:lnTo>
                  <a:lnTo>
                    <a:pt x="108" y="5"/>
                  </a:lnTo>
                  <a:lnTo>
                    <a:pt x="116" y="4"/>
                  </a:lnTo>
                  <a:lnTo>
                    <a:pt x="126" y="2"/>
                  </a:lnTo>
                  <a:lnTo>
                    <a:pt x="138" y="2"/>
                  </a:lnTo>
                  <a:lnTo>
                    <a:pt x="148" y="1"/>
                  </a:lnTo>
                  <a:lnTo>
                    <a:pt x="159" y="0"/>
                  </a:lnTo>
                  <a:lnTo>
                    <a:pt x="167" y="0"/>
                  </a:lnTo>
                  <a:lnTo>
                    <a:pt x="171" y="0"/>
                  </a:lnTo>
                  <a:lnTo>
                    <a:pt x="170" y="4"/>
                  </a:lnTo>
                  <a:lnTo>
                    <a:pt x="169" y="8"/>
                  </a:lnTo>
                  <a:lnTo>
                    <a:pt x="165" y="13"/>
                  </a:lnTo>
                  <a:lnTo>
                    <a:pt x="163" y="15"/>
                  </a:lnTo>
                  <a:lnTo>
                    <a:pt x="150" y="14"/>
                  </a:lnTo>
                  <a:lnTo>
                    <a:pt x="137" y="14"/>
                  </a:lnTo>
                  <a:lnTo>
                    <a:pt x="122" y="14"/>
                  </a:lnTo>
                  <a:lnTo>
                    <a:pt x="106" y="13"/>
                  </a:lnTo>
                  <a:lnTo>
                    <a:pt x="91" y="13"/>
                  </a:lnTo>
                  <a:lnTo>
                    <a:pt x="77" y="13"/>
                  </a:lnTo>
                  <a:lnTo>
                    <a:pt x="65" y="14"/>
                  </a:lnTo>
                  <a:lnTo>
                    <a:pt x="56" y="14"/>
                  </a:lnTo>
                  <a:lnTo>
                    <a:pt x="49" y="14"/>
                  </a:lnTo>
                  <a:lnTo>
                    <a:pt x="41" y="15"/>
                  </a:lnTo>
                  <a:lnTo>
                    <a:pt x="33" y="15"/>
                  </a:lnTo>
                  <a:lnTo>
                    <a:pt x="24" y="15"/>
                  </a:lnTo>
                  <a:lnTo>
                    <a:pt x="17" y="16"/>
                  </a:lnTo>
                  <a:lnTo>
                    <a:pt x="10" y="16"/>
                  </a:lnTo>
                  <a:lnTo>
                    <a:pt x="5" y="16"/>
                  </a:lnTo>
                  <a:lnTo>
                    <a:pt x="2" y="16"/>
                  </a:lnTo>
                  <a:lnTo>
                    <a:pt x="0" y="1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31">
              <a:extLst>
                <a:ext uri="{FF2B5EF4-FFF2-40B4-BE49-F238E27FC236}">
                  <a16:creationId xmlns:a16="http://schemas.microsoft.com/office/drawing/2014/main" id="{2EB7614B-9B94-4C8A-9948-D89ECB824D2D}"/>
                </a:ext>
              </a:extLst>
            </p:cNvPr>
            <p:cNvSpPr>
              <a:spLocks/>
            </p:cNvSpPr>
            <p:nvPr/>
          </p:nvSpPr>
          <p:spPr bwMode="auto">
            <a:xfrm>
              <a:off x="4330" y="1371"/>
              <a:ext cx="13" cy="68"/>
            </a:xfrm>
            <a:custGeom>
              <a:avLst/>
              <a:gdLst/>
              <a:ahLst/>
              <a:cxnLst>
                <a:cxn ang="0">
                  <a:pos x="4" y="0"/>
                </a:cxn>
                <a:cxn ang="0">
                  <a:pos x="9" y="7"/>
                </a:cxn>
                <a:cxn ang="0">
                  <a:pos x="17" y="18"/>
                </a:cxn>
                <a:cxn ang="0">
                  <a:pos x="26" y="29"/>
                </a:cxn>
                <a:cxn ang="0">
                  <a:pos x="28" y="36"/>
                </a:cxn>
                <a:cxn ang="0">
                  <a:pos x="24" y="48"/>
                </a:cxn>
                <a:cxn ang="0">
                  <a:pos x="17" y="74"/>
                </a:cxn>
                <a:cxn ang="0">
                  <a:pos x="12" y="99"/>
                </a:cxn>
                <a:cxn ang="0">
                  <a:pos x="8" y="112"/>
                </a:cxn>
                <a:cxn ang="0">
                  <a:pos x="9" y="118"/>
                </a:cxn>
                <a:cxn ang="0">
                  <a:pos x="11" y="126"/>
                </a:cxn>
                <a:cxn ang="0">
                  <a:pos x="12" y="133"/>
                </a:cxn>
                <a:cxn ang="0">
                  <a:pos x="13" y="137"/>
                </a:cxn>
                <a:cxn ang="0">
                  <a:pos x="0" y="135"/>
                </a:cxn>
                <a:cxn ang="0">
                  <a:pos x="0" y="120"/>
                </a:cxn>
                <a:cxn ang="0">
                  <a:pos x="0" y="101"/>
                </a:cxn>
                <a:cxn ang="0">
                  <a:pos x="0" y="84"/>
                </a:cxn>
                <a:cxn ang="0">
                  <a:pos x="0" y="72"/>
                </a:cxn>
                <a:cxn ang="0">
                  <a:pos x="0" y="57"/>
                </a:cxn>
                <a:cxn ang="0">
                  <a:pos x="0" y="33"/>
                </a:cxn>
                <a:cxn ang="0">
                  <a:pos x="1" y="12"/>
                </a:cxn>
                <a:cxn ang="0">
                  <a:pos x="4" y="0"/>
                </a:cxn>
              </a:cxnLst>
              <a:rect l="0" t="0" r="r" b="b"/>
              <a:pathLst>
                <a:path w="28" h="137">
                  <a:moveTo>
                    <a:pt x="4" y="0"/>
                  </a:moveTo>
                  <a:lnTo>
                    <a:pt x="9" y="7"/>
                  </a:lnTo>
                  <a:lnTo>
                    <a:pt x="17" y="18"/>
                  </a:lnTo>
                  <a:lnTo>
                    <a:pt x="26" y="29"/>
                  </a:lnTo>
                  <a:lnTo>
                    <a:pt x="28" y="36"/>
                  </a:lnTo>
                  <a:lnTo>
                    <a:pt x="24" y="48"/>
                  </a:lnTo>
                  <a:lnTo>
                    <a:pt x="17" y="74"/>
                  </a:lnTo>
                  <a:lnTo>
                    <a:pt x="12" y="99"/>
                  </a:lnTo>
                  <a:lnTo>
                    <a:pt x="8" y="112"/>
                  </a:lnTo>
                  <a:lnTo>
                    <a:pt x="9" y="118"/>
                  </a:lnTo>
                  <a:lnTo>
                    <a:pt x="11" y="126"/>
                  </a:lnTo>
                  <a:lnTo>
                    <a:pt x="12" y="133"/>
                  </a:lnTo>
                  <a:lnTo>
                    <a:pt x="13" y="137"/>
                  </a:lnTo>
                  <a:lnTo>
                    <a:pt x="0" y="135"/>
                  </a:lnTo>
                  <a:lnTo>
                    <a:pt x="0" y="120"/>
                  </a:lnTo>
                  <a:lnTo>
                    <a:pt x="0" y="101"/>
                  </a:lnTo>
                  <a:lnTo>
                    <a:pt x="0" y="84"/>
                  </a:lnTo>
                  <a:lnTo>
                    <a:pt x="0" y="72"/>
                  </a:lnTo>
                  <a:lnTo>
                    <a:pt x="0" y="57"/>
                  </a:lnTo>
                  <a:lnTo>
                    <a:pt x="0" y="33"/>
                  </a:lnTo>
                  <a:lnTo>
                    <a:pt x="1" y="12"/>
                  </a:lnTo>
                  <a:lnTo>
                    <a:pt x="4"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32">
              <a:extLst>
                <a:ext uri="{FF2B5EF4-FFF2-40B4-BE49-F238E27FC236}">
                  <a16:creationId xmlns:a16="http://schemas.microsoft.com/office/drawing/2014/main" id="{8CC5E95F-936B-43F0-9C19-6B175BB0EEF5}"/>
                </a:ext>
              </a:extLst>
            </p:cNvPr>
            <p:cNvSpPr>
              <a:spLocks/>
            </p:cNvSpPr>
            <p:nvPr/>
          </p:nvSpPr>
          <p:spPr bwMode="auto">
            <a:xfrm>
              <a:off x="4326" y="1448"/>
              <a:ext cx="9" cy="26"/>
            </a:xfrm>
            <a:custGeom>
              <a:avLst/>
              <a:gdLst/>
              <a:ahLst/>
              <a:cxnLst>
                <a:cxn ang="0">
                  <a:pos x="1" y="0"/>
                </a:cxn>
                <a:cxn ang="0">
                  <a:pos x="6" y="12"/>
                </a:cxn>
                <a:cxn ang="0">
                  <a:pos x="12" y="27"/>
                </a:cxn>
                <a:cxn ang="0">
                  <a:pos x="16" y="41"/>
                </a:cxn>
                <a:cxn ang="0">
                  <a:pos x="18" y="49"/>
                </a:cxn>
                <a:cxn ang="0">
                  <a:pos x="15" y="50"/>
                </a:cxn>
                <a:cxn ang="0">
                  <a:pos x="11" y="51"/>
                </a:cxn>
                <a:cxn ang="0">
                  <a:pos x="5" y="53"/>
                </a:cxn>
                <a:cxn ang="0">
                  <a:pos x="3" y="53"/>
                </a:cxn>
                <a:cxn ang="0">
                  <a:pos x="1" y="46"/>
                </a:cxn>
                <a:cxn ang="0">
                  <a:pos x="0" y="31"/>
                </a:cxn>
                <a:cxn ang="0">
                  <a:pos x="0" y="13"/>
                </a:cxn>
                <a:cxn ang="0">
                  <a:pos x="1" y="0"/>
                </a:cxn>
              </a:cxnLst>
              <a:rect l="0" t="0" r="r" b="b"/>
              <a:pathLst>
                <a:path w="18" h="53">
                  <a:moveTo>
                    <a:pt x="1" y="0"/>
                  </a:moveTo>
                  <a:lnTo>
                    <a:pt x="6" y="12"/>
                  </a:lnTo>
                  <a:lnTo>
                    <a:pt x="12" y="27"/>
                  </a:lnTo>
                  <a:lnTo>
                    <a:pt x="16" y="41"/>
                  </a:lnTo>
                  <a:lnTo>
                    <a:pt x="18" y="49"/>
                  </a:lnTo>
                  <a:lnTo>
                    <a:pt x="15" y="50"/>
                  </a:lnTo>
                  <a:lnTo>
                    <a:pt x="11" y="51"/>
                  </a:lnTo>
                  <a:lnTo>
                    <a:pt x="5" y="53"/>
                  </a:lnTo>
                  <a:lnTo>
                    <a:pt x="3" y="53"/>
                  </a:lnTo>
                  <a:lnTo>
                    <a:pt x="1" y="46"/>
                  </a:lnTo>
                  <a:lnTo>
                    <a:pt x="0" y="31"/>
                  </a:lnTo>
                  <a:lnTo>
                    <a:pt x="0" y="13"/>
                  </a:lnTo>
                  <a:lnTo>
                    <a:pt x="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33">
              <a:extLst>
                <a:ext uri="{FF2B5EF4-FFF2-40B4-BE49-F238E27FC236}">
                  <a16:creationId xmlns:a16="http://schemas.microsoft.com/office/drawing/2014/main" id="{A0B690DD-7DCC-4714-BBC5-5C155CFF54A7}"/>
                </a:ext>
              </a:extLst>
            </p:cNvPr>
            <p:cNvSpPr>
              <a:spLocks/>
            </p:cNvSpPr>
            <p:nvPr/>
          </p:nvSpPr>
          <p:spPr bwMode="auto">
            <a:xfrm>
              <a:off x="4326" y="1752"/>
              <a:ext cx="18" cy="75"/>
            </a:xfrm>
            <a:custGeom>
              <a:avLst/>
              <a:gdLst/>
              <a:ahLst/>
              <a:cxnLst>
                <a:cxn ang="0">
                  <a:pos x="8" y="0"/>
                </a:cxn>
                <a:cxn ang="0">
                  <a:pos x="12" y="7"/>
                </a:cxn>
                <a:cxn ang="0">
                  <a:pos x="16" y="21"/>
                </a:cxn>
                <a:cxn ang="0">
                  <a:pos x="19" y="37"/>
                </a:cxn>
                <a:cxn ang="0">
                  <a:pos x="17" y="52"/>
                </a:cxn>
                <a:cxn ang="0">
                  <a:pos x="23" y="70"/>
                </a:cxn>
                <a:cxn ang="0">
                  <a:pos x="29" y="91"/>
                </a:cxn>
                <a:cxn ang="0">
                  <a:pos x="35" y="108"/>
                </a:cxn>
                <a:cxn ang="0">
                  <a:pos x="37" y="119"/>
                </a:cxn>
                <a:cxn ang="0">
                  <a:pos x="28" y="129"/>
                </a:cxn>
                <a:cxn ang="0">
                  <a:pos x="17" y="140"/>
                </a:cxn>
                <a:cxn ang="0">
                  <a:pos x="9" y="148"/>
                </a:cxn>
                <a:cxn ang="0">
                  <a:pos x="4" y="151"/>
                </a:cxn>
                <a:cxn ang="0">
                  <a:pos x="1" y="149"/>
                </a:cxn>
                <a:cxn ang="0">
                  <a:pos x="0" y="143"/>
                </a:cxn>
                <a:cxn ang="0">
                  <a:pos x="0" y="137"/>
                </a:cxn>
                <a:cxn ang="0">
                  <a:pos x="1" y="134"/>
                </a:cxn>
                <a:cxn ang="0">
                  <a:pos x="5" y="130"/>
                </a:cxn>
                <a:cxn ang="0">
                  <a:pos x="9" y="125"/>
                </a:cxn>
                <a:cxn ang="0">
                  <a:pos x="13" y="118"/>
                </a:cxn>
                <a:cxn ang="0">
                  <a:pos x="13" y="112"/>
                </a:cxn>
                <a:cxn ang="0">
                  <a:pos x="10" y="103"/>
                </a:cxn>
                <a:cxn ang="0">
                  <a:pos x="7" y="89"/>
                </a:cxn>
                <a:cxn ang="0">
                  <a:pos x="4" y="74"/>
                </a:cxn>
                <a:cxn ang="0">
                  <a:pos x="2" y="62"/>
                </a:cxn>
                <a:cxn ang="0">
                  <a:pos x="4" y="49"/>
                </a:cxn>
                <a:cxn ang="0">
                  <a:pos x="4" y="29"/>
                </a:cxn>
                <a:cxn ang="0">
                  <a:pos x="6" y="9"/>
                </a:cxn>
                <a:cxn ang="0">
                  <a:pos x="8" y="0"/>
                </a:cxn>
              </a:cxnLst>
              <a:rect l="0" t="0" r="r" b="b"/>
              <a:pathLst>
                <a:path w="37" h="151">
                  <a:moveTo>
                    <a:pt x="8" y="0"/>
                  </a:moveTo>
                  <a:lnTo>
                    <a:pt x="12" y="7"/>
                  </a:lnTo>
                  <a:lnTo>
                    <a:pt x="16" y="21"/>
                  </a:lnTo>
                  <a:lnTo>
                    <a:pt x="19" y="37"/>
                  </a:lnTo>
                  <a:lnTo>
                    <a:pt x="17" y="52"/>
                  </a:lnTo>
                  <a:lnTo>
                    <a:pt x="23" y="70"/>
                  </a:lnTo>
                  <a:lnTo>
                    <a:pt x="29" y="91"/>
                  </a:lnTo>
                  <a:lnTo>
                    <a:pt x="35" y="108"/>
                  </a:lnTo>
                  <a:lnTo>
                    <a:pt x="37" y="119"/>
                  </a:lnTo>
                  <a:lnTo>
                    <a:pt x="28" y="129"/>
                  </a:lnTo>
                  <a:lnTo>
                    <a:pt x="17" y="140"/>
                  </a:lnTo>
                  <a:lnTo>
                    <a:pt x="9" y="148"/>
                  </a:lnTo>
                  <a:lnTo>
                    <a:pt x="4" y="151"/>
                  </a:lnTo>
                  <a:lnTo>
                    <a:pt x="1" y="149"/>
                  </a:lnTo>
                  <a:lnTo>
                    <a:pt x="0" y="143"/>
                  </a:lnTo>
                  <a:lnTo>
                    <a:pt x="0" y="137"/>
                  </a:lnTo>
                  <a:lnTo>
                    <a:pt x="1" y="134"/>
                  </a:lnTo>
                  <a:lnTo>
                    <a:pt x="5" y="130"/>
                  </a:lnTo>
                  <a:lnTo>
                    <a:pt x="9" y="125"/>
                  </a:lnTo>
                  <a:lnTo>
                    <a:pt x="13" y="118"/>
                  </a:lnTo>
                  <a:lnTo>
                    <a:pt x="13" y="112"/>
                  </a:lnTo>
                  <a:lnTo>
                    <a:pt x="10" y="103"/>
                  </a:lnTo>
                  <a:lnTo>
                    <a:pt x="7" y="89"/>
                  </a:lnTo>
                  <a:lnTo>
                    <a:pt x="4" y="74"/>
                  </a:lnTo>
                  <a:lnTo>
                    <a:pt x="2" y="62"/>
                  </a:lnTo>
                  <a:lnTo>
                    <a:pt x="4" y="49"/>
                  </a:lnTo>
                  <a:lnTo>
                    <a:pt x="4" y="29"/>
                  </a:lnTo>
                  <a:lnTo>
                    <a:pt x="6" y="9"/>
                  </a:lnTo>
                  <a:lnTo>
                    <a:pt x="8"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34">
              <a:extLst>
                <a:ext uri="{FF2B5EF4-FFF2-40B4-BE49-F238E27FC236}">
                  <a16:creationId xmlns:a16="http://schemas.microsoft.com/office/drawing/2014/main" id="{50E89DA7-090C-445A-9BFF-11A8C8771207}"/>
                </a:ext>
              </a:extLst>
            </p:cNvPr>
            <p:cNvSpPr>
              <a:spLocks/>
            </p:cNvSpPr>
            <p:nvPr/>
          </p:nvSpPr>
          <p:spPr bwMode="auto">
            <a:xfrm>
              <a:off x="3820" y="1838"/>
              <a:ext cx="91" cy="15"/>
            </a:xfrm>
            <a:custGeom>
              <a:avLst/>
              <a:gdLst/>
              <a:ahLst/>
              <a:cxnLst>
                <a:cxn ang="0">
                  <a:pos x="174" y="16"/>
                </a:cxn>
                <a:cxn ang="0">
                  <a:pos x="164" y="16"/>
                </a:cxn>
                <a:cxn ang="0">
                  <a:pos x="146" y="17"/>
                </a:cxn>
                <a:cxn ang="0">
                  <a:pos x="121" y="20"/>
                </a:cxn>
                <a:cxn ang="0">
                  <a:pos x="94" y="21"/>
                </a:cxn>
                <a:cxn ang="0">
                  <a:pos x="67" y="23"/>
                </a:cxn>
                <a:cxn ang="0">
                  <a:pos x="43" y="25"/>
                </a:cxn>
                <a:cxn ang="0">
                  <a:pos x="24" y="28"/>
                </a:cxn>
                <a:cxn ang="0">
                  <a:pos x="12" y="30"/>
                </a:cxn>
                <a:cxn ang="0">
                  <a:pos x="5" y="25"/>
                </a:cxn>
                <a:cxn ang="0">
                  <a:pos x="2" y="20"/>
                </a:cxn>
                <a:cxn ang="0">
                  <a:pos x="0" y="12"/>
                </a:cxn>
                <a:cxn ang="0">
                  <a:pos x="6" y="0"/>
                </a:cxn>
                <a:cxn ang="0">
                  <a:pos x="10" y="2"/>
                </a:cxn>
                <a:cxn ang="0">
                  <a:pos x="13" y="3"/>
                </a:cxn>
                <a:cxn ang="0">
                  <a:pos x="18" y="6"/>
                </a:cxn>
                <a:cxn ang="0">
                  <a:pos x="22" y="6"/>
                </a:cxn>
                <a:cxn ang="0">
                  <a:pos x="27" y="7"/>
                </a:cxn>
                <a:cxn ang="0">
                  <a:pos x="32" y="7"/>
                </a:cxn>
                <a:cxn ang="0">
                  <a:pos x="37" y="7"/>
                </a:cxn>
                <a:cxn ang="0">
                  <a:pos x="42" y="7"/>
                </a:cxn>
                <a:cxn ang="0">
                  <a:pos x="49" y="7"/>
                </a:cxn>
                <a:cxn ang="0">
                  <a:pos x="58" y="7"/>
                </a:cxn>
                <a:cxn ang="0">
                  <a:pos x="70" y="8"/>
                </a:cxn>
                <a:cxn ang="0">
                  <a:pos x="82" y="8"/>
                </a:cxn>
                <a:cxn ang="0">
                  <a:pos x="95" y="9"/>
                </a:cxn>
                <a:cxn ang="0">
                  <a:pos x="106" y="10"/>
                </a:cxn>
                <a:cxn ang="0">
                  <a:pos x="117" y="10"/>
                </a:cxn>
                <a:cxn ang="0">
                  <a:pos x="124" y="10"/>
                </a:cxn>
                <a:cxn ang="0">
                  <a:pos x="130" y="10"/>
                </a:cxn>
                <a:cxn ang="0">
                  <a:pos x="138" y="10"/>
                </a:cxn>
                <a:cxn ang="0">
                  <a:pos x="147" y="10"/>
                </a:cxn>
                <a:cxn ang="0">
                  <a:pos x="157" y="9"/>
                </a:cxn>
                <a:cxn ang="0">
                  <a:pos x="165" y="9"/>
                </a:cxn>
                <a:cxn ang="0">
                  <a:pos x="173" y="9"/>
                </a:cxn>
                <a:cxn ang="0">
                  <a:pos x="179" y="9"/>
                </a:cxn>
                <a:cxn ang="0">
                  <a:pos x="183" y="9"/>
                </a:cxn>
                <a:cxn ang="0">
                  <a:pos x="174" y="16"/>
                </a:cxn>
              </a:cxnLst>
              <a:rect l="0" t="0" r="r" b="b"/>
              <a:pathLst>
                <a:path w="183" h="30">
                  <a:moveTo>
                    <a:pt x="174" y="16"/>
                  </a:moveTo>
                  <a:lnTo>
                    <a:pt x="164" y="16"/>
                  </a:lnTo>
                  <a:lnTo>
                    <a:pt x="146" y="17"/>
                  </a:lnTo>
                  <a:lnTo>
                    <a:pt x="121" y="20"/>
                  </a:lnTo>
                  <a:lnTo>
                    <a:pt x="94" y="21"/>
                  </a:lnTo>
                  <a:lnTo>
                    <a:pt x="67" y="23"/>
                  </a:lnTo>
                  <a:lnTo>
                    <a:pt x="43" y="25"/>
                  </a:lnTo>
                  <a:lnTo>
                    <a:pt x="24" y="28"/>
                  </a:lnTo>
                  <a:lnTo>
                    <a:pt x="12" y="30"/>
                  </a:lnTo>
                  <a:lnTo>
                    <a:pt x="5" y="25"/>
                  </a:lnTo>
                  <a:lnTo>
                    <a:pt x="2" y="20"/>
                  </a:lnTo>
                  <a:lnTo>
                    <a:pt x="0" y="12"/>
                  </a:lnTo>
                  <a:lnTo>
                    <a:pt x="6" y="0"/>
                  </a:lnTo>
                  <a:lnTo>
                    <a:pt x="10" y="2"/>
                  </a:lnTo>
                  <a:lnTo>
                    <a:pt x="13" y="3"/>
                  </a:lnTo>
                  <a:lnTo>
                    <a:pt x="18" y="6"/>
                  </a:lnTo>
                  <a:lnTo>
                    <a:pt x="22" y="6"/>
                  </a:lnTo>
                  <a:lnTo>
                    <a:pt x="27" y="7"/>
                  </a:lnTo>
                  <a:lnTo>
                    <a:pt x="32" y="7"/>
                  </a:lnTo>
                  <a:lnTo>
                    <a:pt x="37" y="7"/>
                  </a:lnTo>
                  <a:lnTo>
                    <a:pt x="42" y="7"/>
                  </a:lnTo>
                  <a:lnTo>
                    <a:pt x="49" y="7"/>
                  </a:lnTo>
                  <a:lnTo>
                    <a:pt x="58" y="7"/>
                  </a:lnTo>
                  <a:lnTo>
                    <a:pt x="70" y="8"/>
                  </a:lnTo>
                  <a:lnTo>
                    <a:pt x="82" y="8"/>
                  </a:lnTo>
                  <a:lnTo>
                    <a:pt x="95" y="9"/>
                  </a:lnTo>
                  <a:lnTo>
                    <a:pt x="106" y="10"/>
                  </a:lnTo>
                  <a:lnTo>
                    <a:pt x="117" y="10"/>
                  </a:lnTo>
                  <a:lnTo>
                    <a:pt x="124" y="10"/>
                  </a:lnTo>
                  <a:lnTo>
                    <a:pt x="130" y="10"/>
                  </a:lnTo>
                  <a:lnTo>
                    <a:pt x="138" y="10"/>
                  </a:lnTo>
                  <a:lnTo>
                    <a:pt x="147" y="10"/>
                  </a:lnTo>
                  <a:lnTo>
                    <a:pt x="157" y="9"/>
                  </a:lnTo>
                  <a:lnTo>
                    <a:pt x="165" y="9"/>
                  </a:lnTo>
                  <a:lnTo>
                    <a:pt x="173" y="9"/>
                  </a:lnTo>
                  <a:lnTo>
                    <a:pt x="179" y="9"/>
                  </a:lnTo>
                  <a:lnTo>
                    <a:pt x="183" y="9"/>
                  </a:lnTo>
                  <a:lnTo>
                    <a:pt x="174" y="16"/>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5">
              <a:extLst>
                <a:ext uri="{FF2B5EF4-FFF2-40B4-BE49-F238E27FC236}">
                  <a16:creationId xmlns:a16="http://schemas.microsoft.com/office/drawing/2014/main" id="{9606EA19-3952-4ADD-903E-A2838C52B53E}"/>
                </a:ext>
              </a:extLst>
            </p:cNvPr>
            <p:cNvSpPr>
              <a:spLocks/>
            </p:cNvSpPr>
            <p:nvPr/>
          </p:nvSpPr>
          <p:spPr bwMode="auto">
            <a:xfrm>
              <a:off x="3792" y="1567"/>
              <a:ext cx="16" cy="89"/>
            </a:xfrm>
            <a:custGeom>
              <a:avLst/>
              <a:gdLst/>
              <a:ahLst/>
              <a:cxnLst>
                <a:cxn ang="0">
                  <a:pos x="30" y="0"/>
                </a:cxn>
                <a:cxn ang="0">
                  <a:pos x="32" y="2"/>
                </a:cxn>
                <a:cxn ang="0">
                  <a:pos x="31" y="8"/>
                </a:cxn>
                <a:cxn ang="0">
                  <a:pos x="29" y="15"/>
                </a:cxn>
                <a:cxn ang="0">
                  <a:pos x="27" y="23"/>
                </a:cxn>
                <a:cxn ang="0">
                  <a:pos x="25" y="31"/>
                </a:cxn>
                <a:cxn ang="0">
                  <a:pos x="27" y="40"/>
                </a:cxn>
                <a:cxn ang="0">
                  <a:pos x="28" y="48"/>
                </a:cxn>
                <a:cxn ang="0">
                  <a:pos x="29" y="55"/>
                </a:cxn>
                <a:cxn ang="0">
                  <a:pos x="29" y="61"/>
                </a:cxn>
                <a:cxn ang="0">
                  <a:pos x="29" y="67"/>
                </a:cxn>
                <a:cxn ang="0">
                  <a:pos x="27" y="74"/>
                </a:cxn>
                <a:cxn ang="0">
                  <a:pos x="22" y="80"/>
                </a:cxn>
                <a:cxn ang="0">
                  <a:pos x="18" y="85"/>
                </a:cxn>
                <a:cxn ang="0">
                  <a:pos x="18" y="91"/>
                </a:cxn>
                <a:cxn ang="0">
                  <a:pos x="21" y="97"/>
                </a:cxn>
                <a:cxn ang="0">
                  <a:pos x="22" y="104"/>
                </a:cxn>
                <a:cxn ang="0">
                  <a:pos x="24" y="116"/>
                </a:cxn>
                <a:cxn ang="0">
                  <a:pos x="25" y="136"/>
                </a:cxn>
                <a:cxn ang="0">
                  <a:pos x="25" y="159"/>
                </a:cxn>
                <a:cxn ang="0">
                  <a:pos x="22" y="180"/>
                </a:cxn>
                <a:cxn ang="0">
                  <a:pos x="17" y="179"/>
                </a:cxn>
                <a:cxn ang="0">
                  <a:pos x="14" y="153"/>
                </a:cxn>
                <a:cxn ang="0">
                  <a:pos x="9" y="119"/>
                </a:cxn>
                <a:cxn ang="0">
                  <a:pos x="3" y="84"/>
                </a:cxn>
                <a:cxn ang="0">
                  <a:pos x="0" y="61"/>
                </a:cxn>
                <a:cxn ang="0">
                  <a:pos x="7" y="44"/>
                </a:cxn>
                <a:cxn ang="0">
                  <a:pos x="14" y="23"/>
                </a:cxn>
                <a:cxn ang="0">
                  <a:pos x="22" y="7"/>
                </a:cxn>
                <a:cxn ang="0">
                  <a:pos x="30" y="0"/>
                </a:cxn>
              </a:cxnLst>
              <a:rect l="0" t="0" r="r" b="b"/>
              <a:pathLst>
                <a:path w="32" h="180">
                  <a:moveTo>
                    <a:pt x="30" y="0"/>
                  </a:moveTo>
                  <a:lnTo>
                    <a:pt x="32" y="2"/>
                  </a:lnTo>
                  <a:lnTo>
                    <a:pt x="31" y="8"/>
                  </a:lnTo>
                  <a:lnTo>
                    <a:pt x="29" y="15"/>
                  </a:lnTo>
                  <a:lnTo>
                    <a:pt x="27" y="23"/>
                  </a:lnTo>
                  <a:lnTo>
                    <a:pt x="25" y="31"/>
                  </a:lnTo>
                  <a:lnTo>
                    <a:pt x="27" y="40"/>
                  </a:lnTo>
                  <a:lnTo>
                    <a:pt x="28" y="48"/>
                  </a:lnTo>
                  <a:lnTo>
                    <a:pt x="29" y="55"/>
                  </a:lnTo>
                  <a:lnTo>
                    <a:pt x="29" y="61"/>
                  </a:lnTo>
                  <a:lnTo>
                    <a:pt x="29" y="67"/>
                  </a:lnTo>
                  <a:lnTo>
                    <a:pt x="27" y="74"/>
                  </a:lnTo>
                  <a:lnTo>
                    <a:pt x="22" y="80"/>
                  </a:lnTo>
                  <a:lnTo>
                    <a:pt x="18" y="85"/>
                  </a:lnTo>
                  <a:lnTo>
                    <a:pt x="18" y="91"/>
                  </a:lnTo>
                  <a:lnTo>
                    <a:pt x="21" y="97"/>
                  </a:lnTo>
                  <a:lnTo>
                    <a:pt x="22" y="104"/>
                  </a:lnTo>
                  <a:lnTo>
                    <a:pt x="24" y="116"/>
                  </a:lnTo>
                  <a:lnTo>
                    <a:pt x="25" y="136"/>
                  </a:lnTo>
                  <a:lnTo>
                    <a:pt x="25" y="159"/>
                  </a:lnTo>
                  <a:lnTo>
                    <a:pt x="22" y="180"/>
                  </a:lnTo>
                  <a:lnTo>
                    <a:pt x="17" y="179"/>
                  </a:lnTo>
                  <a:lnTo>
                    <a:pt x="14" y="153"/>
                  </a:lnTo>
                  <a:lnTo>
                    <a:pt x="9" y="119"/>
                  </a:lnTo>
                  <a:lnTo>
                    <a:pt x="3" y="84"/>
                  </a:lnTo>
                  <a:lnTo>
                    <a:pt x="0" y="61"/>
                  </a:lnTo>
                  <a:lnTo>
                    <a:pt x="7" y="44"/>
                  </a:lnTo>
                  <a:lnTo>
                    <a:pt x="14" y="23"/>
                  </a:lnTo>
                  <a:lnTo>
                    <a:pt x="22" y="7"/>
                  </a:lnTo>
                  <a:lnTo>
                    <a:pt x="3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36">
              <a:extLst>
                <a:ext uri="{FF2B5EF4-FFF2-40B4-BE49-F238E27FC236}">
                  <a16:creationId xmlns:a16="http://schemas.microsoft.com/office/drawing/2014/main" id="{33C596F6-F2DE-497D-AF7E-52E38E3EA909}"/>
                </a:ext>
              </a:extLst>
            </p:cNvPr>
            <p:cNvSpPr>
              <a:spLocks/>
            </p:cNvSpPr>
            <p:nvPr/>
          </p:nvSpPr>
          <p:spPr bwMode="auto">
            <a:xfrm>
              <a:off x="3839" y="1375"/>
              <a:ext cx="458" cy="442"/>
            </a:xfrm>
            <a:custGeom>
              <a:avLst/>
              <a:gdLst/>
              <a:ahLst/>
              <a:cxnLst>
                <a:cxn ang="0">
                  <a:pos x="190" y="20"/>
                </a:cxn>
                <a:cxn ang="0">
                  <a:pos x="252" y="16"/>
                </a:cxn>
                <a:cxn ang="0">
                  <a:pos x="339" y="60"/>
                </a:cxn>
                <a:cxn ang="0">
                  <a:pos x="411" y="45"/>
                </a:cxn>
                <a:cxn ang="0">
                  <a:pos x="486" y="43"/>
                </a:cxn>
                <a:cxn ang="0">
                  <a:pos x="566" y="10"/>
                </a:cxn>
                <a:cxn ang="0">
                  <a:pos x="653" y="5"/>
                </a:cxn>
                <a:cxn ang="0">
                  <a:pos x="737" y="50"/>
                </a:cxn>
                <a:cxn ang="0">
                  <a:pos x="807" y="39"/>
                </a:cxn>
                <a:cxn ang="0">
                  <a:pos x="827" y="49"/>
                </a:cxn>
                <a:cxn ang="0">
                  <a:pos x="884" y="60"/>
                </a:cxn>
                <a:cxn ang="0">
                  <a:pos x="849" y="85"/>
                </a:cxn>
                <a:cxn ang="0">
                  <a:pos x="861" y="129"/>
                </a:cxn>
                <a:cxn ang="0">
                  <a:pos x="835" y="159"/>
                </a:cxn>
                <a:cxn ang="0">
                  <a:pos x="893" y="206"/>
                </a:cxn>
                <a:cxn ang="0">
                  <a:pos x="904" y="238"/>
                </a:cxn>
                <a:cxn ang="0">
                  <a:pos x="889" y="277"/>
                </a:cxn>
                <a:cxn ang="0">
                  <a:pos x="861" y="308"/>
                </a:cxn>
                <a:cxn ang="0">
                  <a:pos x="820" y="356"/>
                </a:cxn>
                <a:cxn ang="0">
                  <a:pos x="880" y="386"/>
                </a:cxn>
                <a:cxn ang="0">
                  <a:pos x="839" y="428"/>
                </a:cxn>
                <a:cxn ang="0">
                  <a:pos x="903" y="470"/>
                </a:cxn>
                <a:cxn ang="0">
                  <a:pos x="893" y="517"/>
                </a:cxn>
                <a:cxn ang="0">
                  <a:pos x="852" y="567"/>
                </a:cxn>
                <a:cxn ang="0">
                  <a:pos x="857" y="612"/>
                </a:cxn>
                <a:cxn ang="0">
                  <a:pos x="857" y="651"/>
                </a:cxn>
                <a:cxn ang="0">
                  <a:pos x="852" y="691"/>
                </a:cxn>
                <a:cxn ang="0">
                  <a:pos x="874" y="732"/>
                </a:cxn>
                <a:cxn ang="0">
                  <a:pos x="898" y="776"/>
                </a:cxn>
                <a:cxn ang="0">
                  <a:pos x="906" y="827"/>
                </a:cxn>
                <a:cxn ang="0">
                  <a:pos x="832" y="837"/>
                </a:cxn>
                <a:cxn ang="0">
                  <a:pos x="804" y="835"/>
                </a:cxn>
                <a:cxn ang="0">
                  <a:pos x="710" y="856"/>
                </a:cxn>
                <a:cxn ang="0">
                  <a:pos x="633" y="818"/>
                </a:cxn>
                <a:cxn ang="0">
                  <a:pos x="530" y="873"/>
                </a:cxn>
                <a:cxn ang="0">
                  <a:pos x="465" y="835"/>
                </a:cxn>
                <a:cxn ang="0">
                  <a:pos x="385" y="827"/>
                </a:cxn>
                <a:cxn ang="0">
                  <a:pos x="298" y="871"/>
                </a:cxn>
                <a:cxn ang="0">
                  <a:pos x="197" y="868"/>
                </a:cxn>
                <a:cxn ang="0">
                  <a:pos x="126" y="837"/>
                </a:cxn>
                <a:cxn ang="0">
                  <a:pos x="91" y="831"/>
                </a:cxn>
                <a:cxn ang="0">
                  <a:pos x="63" y="807"/>
                </a:cxn>
                <a:cxn ang="0">
                  <a:pos x="40" y="773"/>
                </a:cxn>
                <a:cxn ang="0">
                  <a:pos x="53" y="737"/>
                </a:cxn>
                <a:cxn ang="0">
                  <a:pos x="33" y="701"/>
                </a:cxn>
                <a:cxn ang="0">
                  <a:pos x="22" y="665"/>
                </a:cxn>
                <a:cxn ang="0">
                  <a:pos x="56" y="622"/>
                </a:cxn>
                <a:cxn ang="0">
                  <a:pos x="68" y="570"/>
                </a:cxn>
                <a:cxn ang="0">
                  <a:pos x="95" y="525"/>
                </a:cxn>
                <a:cxn ang="0">
                  <a:pos x="71" y="477"/>
                </a:cxn>
                <a:cxn ang="0">
                  <a:pos x="66" y="434"/>
                </a:cxn>
                <a:cxn ang="0">
                  <a:pos x="29" y="383"/>
                </a:cxn>
                <a:cxn ang="0">
                  <a:pos x="18" y="349"/>
                </a:cxn>
                <a:cxn ang="0">
                  <a:pos x="31" y="308"/>
                </a:cxn>
                <a:cxn ang="0">
                  <a:pos x="33" y="274"/>
                </a:cxn>
                <a:cxn ang="0">
                  <a:pos x="74" y="233"/>
                </a:cxn>
                <a:cxn ang="0">
                  <a:pos x="64" y="190"/>
                </a:cxn>
                <a:cxn ang="0">
                  <a:pos x="88" y="137"/>
                </a:cxn>
                <a:cxn ang="0">
                  <a:pos x="60" y="88"/>
                </a:cxn>
                <a:cxn ang="0">
                  <a:pos x="28" y="27"/>
                </a:cxn>
                <a:cxn ang="0">
                  <a:pos x="103" y="40"/>
                </a:cxn>
              </a:cxnLst>
              <a:rect l="0" t="0" r="r" b="b"/>
              <a:pathLst>
                <a:path w="918" h="884">
                  <a:moveTo>
                    <a:pt x="128" y="16"/>
                  </a:moveTo>
                  <a:lnTo>
                    <a:pt x="135" y="23"/>
                  </a:lnTo>
                  <a:lnTo>
                    <a:pt x="141" y="38"/>
                  </a:lnTo>
                  <a:lnTo>
                    <a:pt x="144" y="52"/>
                  </a:lnTo>
                  <a:lnTo>
                    <a:pt x="147" y="59"/>
                  </a:lnTo>
                  <a:lnTo>
                    <a:pt x="149" y="57"/>
                  </a:lnTo>
                  <a:lnTo>
                    <a:pt x="152" y="52"/>
                  </a:lnTo>
                  <a:lnTo>
                    <a:pt x="157" y="46"/>
                  </a:lnTo>
                  <a:lnTo>
                    <a:pt x="162" y="38"/>
                  </a:lnTo>
                  <a:lnTo>
                    <a:pt x="167" y="30"/>
                  </a:lnTo>
                  <a:lnTo>
                    <a:pt x="173" y="24"/>
                  </a:lnTo>
                  <a:lnTo>
                    <a:pt x="179" y="20"/>
                  </a:lnTo>
                  <a:lnTo>
                    <a:pt x="185" y="17"/>
                  </a:lnTo>
                  <a:lnTo>
                    <a:pt x="190" y="20"/>
                  </a:lnTo>
                  <a:lnTo>
                    <a:pt x="195" y="25"/>
                  </a:lnTo>
                  <a:lnTo>
                    <a:pt x="201" y="35"/>
                  </a:lnTo>
                  <a:lnTo>
                    <a:pt x="205" y="44"/>
                  </a:lnTo>
                  <a:lnTo>
                    <a:pt x="210" y="54"/>
                  </a:lnTo>
                  <a:lnTo>
                    <a:pt x="214" y="64"/>
                  </a:lnTo>
                  <a:lnTo>
                    <a:pt x="217" y="69"/>
                  </a:lnTo>
                  <a:lnTo>
                    <a:pt x="219" y="72"/>
                  </a:lnTo>
                  <a:lnTo>
                    <a:pt x="222" y="69"/>
                  </a:lnTo>
                  <a:lnTo>
                    <a:pt x="225" y="62"/>
                  </a:lnTo>
                  <a:lnTo>
                    <a:pt x="230" y="53"/>
                  </a:lnTo>
                  <a:lnTo>
                    <a:pt x="234" y="43"/>
                  </a:lnTo>
                  <a:lnTo>
                    <a:pt x="240" y="32"/>
                  </a:lnTo>
                  <a:lnTo>
                    <a:pt x="246" y="23"/>
                  </a:lnTo>
                  <a:lnTo>
                    <a:pt x="252" y="16"/>
                  </a:lnTo>
                  <a:lnTo>
                    <a:pt x="258" y="14"/>
                  </a:lnTo>
                  <a:lnTo>
                    <a:pt x="269" y="19"/>
                  </a:lnTo>
                  <a:lnTo>
                    <a:pt x="273" y="29"/>
                  </a:lnTo>
                  <a:lnTo>
                    <a:pt x="275" y="39"/>
                  </a:lnTo>
                  <a:lnTo>
                    <a:pt x="278" y="44"/>
                  </a:lnTo>
                  <a:lnTo>
                    <a:pt x="283" y="39"/>
                  </a:lnTo>
                  <a:lnTo>
                    <a:pt x="290" y="29"/>
                  </a:lnTo>
                  <a:lnTo>
                    <a:pt x="299" y="19"/>
                  </a:lnTo>
                  <a:lnTo>
                    <a:pt x="310" y="14"/>
                  </a:lnTo>
                  <a:lnTo>
                    <a:pt x="320" y="21"/>
                  </a:lnTo>
                  <a:lnTo>
                    <a:pt x="325" y="37"/>
                  </a:lnTo>
                  <a:lnTo>
                    <a:pt x="330" y="54"/>
                  </a:lnTo>
                  <a:lnTo>
                    <a:pt x="336" y="61"/>
                  </a:lnTo>
                  <a:lnTo>
                    <a:pt x="339" y="60"/>
                  </a:lnTo>
                  <a:lnTo>
                    <a:pt x="343" y="55"/>
                  </a:lnTo>
                  <a:lnTo>
                    <a:pt x="346" y="50"/>
                  </a:lnTo>
                  <a:lnTo>
                    <a:pt x="350" y="43"/>
                  </a:lnTo>
                  <a:lnTo>
                    <a:pt x="354" y="36"/>
                  </a:lnTo>
                  <a:lnTo>
                    <a:pt x="359" y="30"/>
                  </a:lnTo>
                  <a:lnTo>
                    <a:pt x="363" y="25"/>
                  </a:lnTo>
                  <a:lnTo>
                    <a:pt x="370" y="24"/>
                  </a:lnTo>
                  <a:lnTo>
                    <a:pt x="381" y="30"/>
                  </a:lnTo>
                  <a:lnTo>
                    <a:pt x="388" y="44"/>
                  </a:lnTo>
                  <a:lnTo>
                    <a:pt x="393" y="59"/>
                  </a:lnTo>
                  <a:lnTo>
                    <a:pt x="399" y="65"/>
                  </a:lnTo>
                  <a:lnTo>
                    <a:pt x="403" y="62"/>
                  </a:lnTo>
                  <a:lnTo>
                    <a:pt x="406" y="55"/>
                  </a:lnTo>
                  <a:lnTo>
                    <a:pt x="411" y="45"/>
                  </a:lnTo>
                  <a:lnTo>
                    <a:pt x="415" y="34"/>
                  </a:lnTo>
                  <a:lnTo>
                    <a:pt x="421" y="23"/>
                  </a:lnTo>
                  <a:lnTo>
                    <a:pt x="427" y="13"/>
                  </a:lnTo>
                  <a:lnTo>
                    <a:pt x="434" y="6"/>
                  </a:lnTo>
                  <a:lnTo>
                    <a:pt x="441" y="4"/>
                  </a:lnTo>
                  <a:lnTo>
                    <a:pt x="449" y="6"/>
                  </a:lnTo>
                  <a:lnTo>
                    <a:pt x="456" y="10"/>
                  </a:lnTo>
                  <a:lnTo>
                    <a:pt x="461" y="17"/>
                  </a:lnTo>
                  <a:lnTo>
                    <a:pt x="467" y="25"/>
                  </a:lnTo>
                  <a:lnTo>
                    <a:pt x="472" y="35"/>
                  </a:lnTo>
                  <a:lnTo>
                    <a:pt x="476" y="42"/>
                  </a:lnTo>
                  <a:lnTo>
                    <a:pt x="479" y="46"/>
                  </a:lnTo>
                  <a:lnTo>
                    <a:pt x="481" y="49"/>
                  </a:lnTo>
                  <a:lnTo>
                    <a:pt x="486" y="43"/>
                  </a:lnTo>
                  <a:lnTo>
                    <a:pt x="492" y="31"/>
                  </a:lnTo>
                  <a:lnTo>
                    <a:pt x="502" y="21"/>
                  </a:lnTo>
                  <a:lnTo>
                    <a:pt x="512" y="15"/>
                  </a:lnTo>
                  <a:lnTo>
                    <a:pt x="525" y="22"/>
                  </a:lnTo>
                  <a:lnTo>
                    <a:pt x="530" y="38"/>
                  </a:lnTo>
                  <a:lnTo>
                    <a:pt x="533" y="54"/>
                  </a:lnTo>
                  <a:lnTo>
                    <a:pt x="535" y="62"/>
                  </a:lnTo>
                  <a:lnTo>
                    <a:pt x="537" y="60"/>
                  </a:lnTo>
                  <a:lnTo>
                    <a:pt x="541" y="54"/>
                  </a:lnTo>
                  <a:lnTo>
                    <a:pt x="544" y="45"/>
                  </a:lnTo>
                  <a:lnTo>
                    <a:pt x="550" y="35"/>
                  </a:lnTo>
                  <a:lnTo>
                    <a:pt x="555" y="25"/>
                  </a:lnTo>
                  <a:lnTo>
                    <a:pt x="560" y="16"/>
                  </a:lnTo>
                  <a:lnTo>
                    <a:pt x="566" y="10"/>
                  </a:lnTo>
                  <a:lnTo>
                    <a:pt x="571" y="8"/>
                  </a:lnTo>
                  <a:lnTo>
                    <a:pt x="581" y="16"/>
                  </a:lnTo>
                  <a:lnTo>
                    <a:pt x="592" y="35"/>
                  </a:lnTo>
                  <a:lnTo>
                    <a:pt x="598" y="53"/>
                  </a:lnTo>
                  <a:lnTo>
                    <a:pt x="604" y="61"/>
                  </a:lnTo>
                  <a:lnTo>
                    <a:pt x="607" y="59"/>
                  </a:lnTo>
                  <a:lnTo>
                    <a:pt x="611" y="53"/>
                  </a:lnTo>
                  <a:lnTo>
                    <a:pt x="616" y="44"/>
                  </a:lnTo>
                  <a:lnTo>
                    <a:pt x="621" y="34"/>
                  </a:lnTo>
                  <a:lnTo>
                    <a:pt x="628" y="23"/>
                  </a:lnTo>
                  <a:lnTo>
                    <a:pt x="634" y="14"/>
                  </a:lnTo>
                  <a:lnTo>
                    <a:pt x="641" y="7"/>
                  </a:lnTo>
                  <a:lnTo>
                    <a:pt x="647" y="4"/>
                  </a:lnTo>
                  <a:lnTo>
                    <a:pt x="653" y="5"/>
                  </a:lnTo>
                  <a:lnTo>
                    <a:pt x="658" y="9"/>
                  </a:lnTo>
                  <a:lnTo>
                    <a:pt x="663" y="17"/>
                  </a:lnTo>
                  <a:lnTo>
                    <a:pt x="669" y="25"/>
                  </a:lnTo>
                  <a:lnTo>
                    <a:pt x="672" y="35"/>
                  </a:lnTo>
                  <a:lnTo>
                    <a:pt x="677" y="43"/>
                  </a:lnTo>
                  <a:lnTo>
                    <a:pt x="680" y="49"/>
                  </a:lnTo>
                  <a:lnTo>
                    <a:pt x="683" y="51"/>
                  </a:lnTo>
                  <a:lnTo>
                    <a:pt x="689" y="44"/>
                  </a:lnTo>
                  <a:lnTo>
                    <a:pt x="699" y="29"/>
                  </a:lnTo>
                  <a:lnTo>
                    <a:pt x="707" y="15"/>
                  </a:lnTo>
                  <a:lnTo>
                    <a:pt x="714" y="8"/>
                  </a:lnTo>
                  <a:lnTo>
                    <a:pt x="721" y="16"/>
                  </a:lnTo>
                  <a:lnTo>
                    <a:pt x="729" y="32"/>
                  </a:lnTo>
                  <a:lnTo>
                    <a:pt x="737" y="50"/>
                  </a:lnTo>
                  <a:lnTo>
                    <a:pt x="742" y="58"/>
                  </a:lnTo>
                  <a:lnTo>
                    <a:pt x="745" y="55"/>
                  </a:lnTo>
                  <a:lnTo>
                    <a:pt x="748" y="50"/>
                  </a:lnTo>
                  <a:lnTo>
                    <a:pt x="752" y="42"/>
                  </a:lnTo>
                  <a:lnTo>
                    <a:pt x="756" y="32"/>
                  </a:lnTo>
                  <a:lnTo>
                    <a:pt x="761" y="22"/>
                  </a:lnTo>
                  <a:lnTo>
                    <a:pt x="766" y="14"/>
                  </a:lnTo>
                  <a:lnTo>
                    <a:pt x="771" y="7"/>
                  </a:lnTo>
                  <a:lnTo>
                    <a:pt x="777" y="4"/>
                  </a:lnTo>
                  <a:lnTo>
                    <a:pt x="791" y="8"/>
                  </a:lnTo>
                  <a:lnTo>
                    <a:pt x="799" y="21"/>
                  </a:lnTo>
                  <a:lnTo>
                    <a:pt x="802" y="35"/>
                  </a:lnTo>
                  <a:lnTo>
                    <a:pt x="805" y="42"/>
                  </a:lnTo>
                  <a:lnTo>
                    <a:pt x="807" y="39"/>
                  </a:lnTo>
                  <a:lnTo>
                    <a:pt x="810" y="34"/>
                  </a:lnTo>
                  <a:lnTo>
                    <a:pt x="817" y="27"/>
                  </a:lnTo>
                  <a:lnTo>
                    <a:pt x="824" y="17"/>
                  </a:lnTo>
                  <a:lnTo>
                    <a:pt x="832" y="9"/>
                  </a:lnTo>
                  <a:lnTo>
                    <a:pt x="842" y="4"/>
                  </a:lnTo>
                  <a:lnTo>
                    <a:pt x="852" y="0"/>
                  </a:lnTo>
                  <a:lnTo>
                    <a:pt x="861" y="1"/>
                  </a:lnTo>
                  <a:lnTo>
                    <a:pt x="865" y="5"/>
                  </a:lnTo>
                  <a:lnTo>
                    <a:pt x="862" y="12"/>
                  </a:lnTo>
                  <a:lnTo>
                    <a:pt x="857" y="19"/>
                  </a:lnTo>
                  <a:lnTo>
                    <a:pt x="847" y="28"/>
                  </a:lnTo>
                  <a:lnTo>
                    <a:pt x="839" y="36"/>
                  </a:lnTo>
                  <a:lnTo>
                    <a:pt x="831" y="43"/>
                  </a:lnTo>
                  <a:lnTo>
                    <a:pt x="827" y="49"/>
                  </a:lnTo>
                  <a:lnTo>
                    <a:pt x="827" y="51"/>
                  </a:lnTo>
                  <a:lnTo>
                    <a:pt x="832" y="51"/>
                  </a:lnTo>
                  <a:lnTo>
                    <a:pt x="840" y="47"/>
                  </a:lnTo>
                  <a:lnTo>
                    <a:pt x="852" y="43"/>
                  </a:lnTo>
                  <a:lnTo>
                    <a:pt x="865" y="37"/>
                  </a:lnTo>
                  <a:lnTo>
                    <a:pt x="877" y="32"/>
                  </a:lnTo>
                  <a:lnTo>
                    <a:pt x="890" y="28"/>
                  </a:lnTo>
                  <a:lnTo>
                    <a:pt x="899" y="27"/>
                  </a:lnTo>
                  <a:lnTo>
                    <a:pt x="906" y="29"/>
                  </a:lnTo>
                  <a:lnTo>
                    <a:pt x="908" y="34"/>
                  </a:lnTo>
                  <a:lnTo>
                    <a:pt x="906" y="39"/>
                  </a:lnTo>
                  <a:lnTo>
                    <a:pt x="900" y="46"/>
                  </a:lnTo>
                  <a:lnTo>
                    <a:pt x="892" y="53"/>
                  </a:lnTo>
                  <a:lnTo>
                    <a:pt x="884" y="60"/>
                  </a:lnTo>
                  <a:lnTo>
                    <a:pt x="875" y="65"/>
                  </a:lnTo>
                  <a:lnTo>
                    <a:pt x="868" y="69"/>
                  </a:lnTo>
                  <a:lnTo>
                    <a:pt x="863" y="70"/>
                  </a:lnTo>
                  <a:lnTo>
                    <a:pt x="859" y="70"/>
                  </a:lnTo>
                  <a:lnTo>
                    <a:pt x="854" y="72"/>
                  </a:lnTo>
                  <a:lnTo>
                    <a:pt x="847" y="73"/>
                  </a:lnTo>
                  <a:lnTo>
                    <a:pt x="840" y="73"/>
                  </a:lnTo>
                  <a:lnTo>
                    <a:pt x="834" y="74"/>
                  </a:lnTo>
                  <a:lnTo>
                    <a:pt x="828" y="75"/>
                  </a:lnTo>
                  <a:lnTo>
                    <a:pt x="824" y="77"/>
                  </a:lnTo>
                  <a:lnTo>
                    <a:pt x="823" y="78"/>
                  </a:lnTo>
                  <a:lnTo>
                    <a:pt x="827" y="81"/>
                  </a:lnTo>
                  <a:lnTo>
                    <a:pt x="836" y="83"/>
                  </a:lnTo>
                  <a:lnTo>
                    <a:pt x="849" y="85"/>
                  </a:lnTo>
                  <a:lnTo>
                    <a:pt x="863" y="89"/>
                  </a:lnTo>
                  <a:lnTo>
                    <a:pt x="877" y="93"/>
                  </a:lnTo>
                  <a:lnTo>
                    <a:pt x="891" y="98"/>
                  </a:lnTo>
                  <a:lnTo>
                    <a:pt x="900" y="104"/>
                  </a:lnTo>
                  <a:lnTo>
                    <a:pt x="904" y="112"/>
                  </a:lnTo>
                  <a:lnTo>
                    <a:pt x="903" y="119"/>
                  </a:lnTo>
                  <a:lnTo>
                    <a:pt x="897" y="122"/>
                  </a:lnTo>
                  <a:lnTo>
                    <a:pt x="890" y="125"/>
                  </a:lnTo>
                  <a:lnTo>
                    <a:pt x="882" y="126"/>
                  </a:lnTo>
                  <a:lnTo>
                    <a:pt x="874" y="126"/>
                  </a:lnTo>
                  <a:lnTo>
                    <a:pt x="866" y="126"/>
                  </a:lnTo>
                  <a:lnTo>
                    <a:pt x="861" y="127"/>
                  </a:lnTo>
                  <a:lnTo>
                    <a:pt x="859" y="128"/>
                  </a:lnTo>
                  <a:lnTo>
                    <a:pt x="861" y="129"/>
                  </a:lnTo>
                  <a:lnTo>
                    <a:pt x="865" y="130"/>
                  </a:lnTo>
                  <a:lnTo>
                    <a:pt x="872" y="133"/>
                  </a:lnTo>
                  <a:lnTo>
                    <a:pt x="880" y="134"/>
                  </a:lnTo>
                  <a:lnTo>
                    <a:pt x="887" y="136"/>
                  </a:lnTo>
                  <a:lnTo>
                    <a:pt x="893" y="138"/>
                  </a:lnTo>
                  <a:lnTo>
                    <a:pt x="897" y="142"/>
                  </a:lnTo>
                  <a:lnTo>
                    <a:pt x="899" y="147"/>
                  </a:lnTo>
                  <a:lnTo>
                    <a:pt x="896" y="151"/>
                  </a:lnTo>
                  <a:lnTo>
                    <a:pt x="889" y="153"/>
                  </a:lnTo>
                  <a:lnTo>
                    <a:pt x="877" y="156"/>
                  </a:lnTo>
                  <a:lnTo>
                    <a:pt x="866" y="157"/>
                  </a:lnTo>
                  <a:lnTo>
                    <a:pt x="853" y="158"/>
                  </a:lnTo>
                  <a:lnTo>
                    <a:pt x="842" y="158"/>
                  </a:lnTo>
                  <a:lnTo>
                    <a:pt x="835" y="159"/>
                  </a:lnTo>
                  <a:lnTo>
                    <a:pt x="831" y="160"/>
                  </a:lnTo>
                  <a:lnTo>
                    <a:pt x="835" y="163"/>
                  </a:lnTo>
                  <a:lnTo>
                    <a:pt x="844" y="165"/>
                  </a:lnTo>
                  <a:lnTo>
                    <a:pt x="857" y="168"/>
                  </a:lnTo>
                  <a:lnTo>
                    <a:pt x="870" y="172"/>
                  </a:lnTo>
                  <a:lnTo>
                    <a:pt x="885" y="175"/>
                  </a:lnTo>
                  <a:lnTo>
                    <a:pt x="899" y="180"/>
                  </a:lnTo>
                  <a:lnTo>
                    <a:pt x="908" y="183"/>
                  </a:lnTo>
                  <a:lnTo>
                    <a:pt x="913" y="188"/>
                  </a:lnTo>
                  <a:lnTo>
                    <a:pt x="914" y="196"/>
                  </a:lnTo>
                  <a:lnTo>
                    <a:pt x="913" y="201"/>
                  </a:lnTo>
                  <a:lnTo>
                    <a:pt x="908" y="203"/>
                  </a:lnTo>
                  <a:lnTo>
                    <a:pt x="900" y="205"/>
                  </a:lnTo>
                  <a:lnTo>
                    <a:pt x="893" y="206"/>
                  </a:lnTo>
                  <a:lnTo>
                    <a:pt x="883" y="206"/>
                  </a:lnTo>
                  <a:lnTo>
                    <a:pt x="872" y="208"/>
                  </a:lnTo>
                  <a:lnTo>
                    <a:pt x="860" y="209"/>
                  </a:lnTo>
                  <a:lnTo>
                    <a:pt x="847" y="209"/>
                  </a:lnTo>
                  <a:lnTo>
                    <a:pt x="838" y="210"/>
                  </a:lnTo>
                  <a:lnTo>
                    <a:pt x="831" y="211"/>
                  </a:lnTo>
                  <a:lnTo>
                    <a:pt x="829" y="212"/>
                  </a:lnTo>
                  <a:lnTo>
                    <a:pt x="832" y="213"/>
                  </a:lnTo>
                  <a:lnTo>
                    <a:pt x="840" y="216"/>
                  </a:lnTo>
                  <a:lnTo>
                    <a:pt x="853" y="219"/>
                  </a:lnTo>
                  <a:lnTo>
                    <a:pt x="868" y="223"/>
                  </a:lnTo>
                  <a:lnTo>
                    <a:pt x="882" y="226"/>
                  </a:lnTo>
                  <a:lnTo>
                    <a:pt x="895" y="232"/>
                  </a:lnTo>
                  <a:lnTo>
                    <a:pt x="904" y="238"/>
                  </a:lnTo>
                  <a:lnTo>
                    <a:pt x="907" y="245"/>
                  </a:lnTo>
                  <a:lnTo>
                    <a:pt x="905" y="251"/>
                  </a:lnTo>
                  <a:lnTo>
                    <a:pt x="899" y="256"/>
                  </a:lnTo>
                  <a:lnTo>
                    <a:pt x="891" y="260"/>
                  </a:lnTo>
                  <a:lnTo>
                    <a:pt x="881" y="262"/>
                  </a:lnTo>
                  <a:lnTo>
                    <a:pt x="870" y="263"/>
                  </a:lnTo>
                  <a:lnTo>
                    <a:pt x="861" y="263"/>
                  </a:lnTo>
                  <a:lnTo>
                    <a:pt x="855" y="264"/>
                  </a:lnTo>
                  <a:lnTo>
                    <a:pt x="853" y="265"/>
                  </a:lnTo>
                  <a:lnTo>
                    <a:pt x="855" y="266"/>
                  </a:lnTo>
                  <a:lnTo>
                    <a:pt x="861" y="269"/>
                  </a:lnTo>
                  <a:lnTo>
                    <a:pt x="869" y="271"/>
                  </a:lnTo>
                  <a:lnTo>
                    <a:pt x="880" y="273"/>
                  </a:lnTo>
                  <a:lnTo>
                    <a:pt x="889" y="277"/>
                  </a:lnTo>
                  <a:lnTo>
                    <a:pt x="897" y="280"/>
                  </a:lnTo>
                  <a:lnTo>
                    <a:pt x="903" y="284"/>
                  </a:lnTo>
                  <a:lnTo>
                    <a:pt x="905" y="287"/>
                  </a:lnTo>
                  <a:lnTo>
                    <a:pt x="903" y="292"/>
                  </a:lnTo>
                  <a:lnTo>
                    <a:pt x="896" y="295"/>
                  </a:lnTo>
                  <a:lnTo>
                    <a:pt x="885" y="298"/>
                  </a:lnTo>
                  <a:lnTo>
                    <a:pt x="874" y="299"/>
                  </a:lnTo>
                  <a:lnTo>
                    <a:pt x="862" y="300"/>
                  </a:lnTo>
                  <a:lnTo>
                    <a:pt x="852" y="300"/>
                  </a:lnTo>
                  <a:lnTo>
                    <a:pt x="845" y="300"/>
                  </a:lnTo>
                  <a:lnTo>
                    <a:pt x="843" y="301"/>
                  </a:lnTo>
                  <a:lnTo>
                    <a:pt x="845" y="302"/>
                  </a:lnTo>
                  <a:lnTo>
                    <a:pt x="852" y="304"/>
                  </a:lnTo>
                  <a:lnTo>
                    <a:pt x="861" y="308"/>
                  </a:lnTo>
                  <a:lnTo>
                    <a:pt x="872" y="311"/>
                  </a:lnTo>
                  <a:lnTo>
                    <a:pt x="883" y="316"/>
                  </a:lnTo>
                  <a:lnTo>
                    <a:pt x="892" y="321"/>
                  </a:lnTo>
                  <a:lnTo>
                    <a:pt x="898" y="326"/>
                  </a:lnTo>
                  <a:lnTo>
                    <a:pt x="900" y="333"/>
                  </a:lnTo>
                  <a:lnTo>
                    <a:pt x="897" y="339"/>
                  </a:lnTo>
                  <a:lnTo>
                    <a:pt x="887" y="344"/>
                  </a:lnTo>
                  <a:lnTo>
                    <a:pt x="873" y="347"/>
                  </a:lnTo>
                  <a:lnTo>
                    <a:pt x="858" y="348"/>
                  </a:lnTo>
                  <a:lnTo>
                    <a:pt x="843" y="351"/>
                  </a:lnTo>
                  <a:lnTo>
                    <a:pt x="829" y="352"/>
                  </a:lnTo>
                  <a:lnTo>
                    <a:pt x="820" y="353"/>
                  </a:lnTo>
                  <a:lnTo>
                    <a:pt x="816" y="354"/>
                  </a:lnTo>
                  <a:lnTo>
                    <a:pt x="820" y="356"/>
                  </a:lnTo>
                  <a:lnTo>
                    <a:pt x="828" y="357"/>
                  </a:lnTo>
                  <a:lnTo>
                    <a:pt x="838" y="360"/>
                  </a:lnTo>
                  <a:lnTo>
                    <a:pt x="851" y="362"/>
                  </a:lnTo>
                  <a:lnTo>
                    <a:pt x="863" y="366"/>
                  </a:lnTo>
                  <a:lnTo>
                    <a:pt x="875" y="368"/>
                  </a:lnTo>
                  <a:lnTo>
                    <a:pt x="883" y="369"/>
                  </a:lnTo>
                  <a:lnTo>
                    <a:pt x="885" y="371"/>
                  </a:lnTo>
                  <a:lnTo>
                    <a:pt x="883" y="375"/>
                  </a:lnTo>
                  <a:lnTo>
                    <a:pt x="877" y="377"/>
                  </a:lnTo>
                  <a:lnTo>
                    <a:pt x="870" y="378"/>
                  </a:lnTo>
                  <a:lnTo>
                    <a:pt x="868" y="381"/>
                  </a:lnTo>
                  <a:lnTo>
                    <a:pt x="869" y="382"/>
                  </a:lnTo>
                  <a:lnTo>
                    <a:pt x="874" y="384"/>
                  </a:lnTo>
                  <a:lnTo>
                    <a:pt x="880" y="386"/>
                  </a:lnTo>
                  <a:lnTo>
                    <a:pt x="887" y="390"/>
                  </a:lnTo>
                  <a:lnTo>
                    <a:pt x="893" y="392"/>
                  </a:lnTo>
                  <a:lnTo>
                    <a:pt x="899" y="396"/>
                  </a:lnTo>
                  <a:lnTo>
                    <a:pt x="904" y="399"/>
                  </a:lnTo>
                  <a:lnTo>
                    <a:pt x="905" y="401"/>
                  </a:lnTo>
                  <a:lnTo>
                    <a:pt x="902" y="406"/>
                  </a:lnTo>
                  <a:lnTo>
                    <a:pt x="895" y="409"/>
                  </a:lnTo>
                  <a:lnTo>
                    <a:pt x="883" y="413"/>
                  </a:lnTo>
                  <a:lnTo>
                    <a:pt x="870" y="416"/>
                  </a:lnTo>
                  <a:lnTo>
                    <a:pt x="858" y="420"/>
                  </a:lnTo>
                  <a:lnTo>
                    <a:pt x="846" y="422"/>
                  </a:lnTo>
                  <a:lnTo>
                    <a:pt x="839" y="424"/>
                  </a:lnTo>
                  <a:lnTo>
                    <a:pt x="836" y="426"/>
                  </a:lnTo>
                  <a:lnTo>
                    <a:pt x="839" y="428"/>
                  </a:lnTo>
                  <a:lnTo>
                    <a:pt x="846" y="430"/>
                  </a:lnTo>
                  <a:lnTo>
                    <a:pt x="858" y="432"/>
                  </a:lnTo>
                  <a:lnTo>
                    <a:pt x="870" y="436"/>
                  </a:lnTo>
                  <a:lnTo>
                    <a:pt x="883" y="439"/>
                  </a:lnTo>
                  <a:lnTo>
                    <a:pt x="895" y="442"/>
                  </a:lnTo>
                  <a:lnTo>
                    <a:pt x="902" y="445"/>
                  </a:lnTo>
                  <a:lnTo>
                    <a:pt x="905" y="449"/>
                  </a:lnTo>
                  <a:lnTo>
                    <a:pt x="902" y="451"/>
                  </a:lnTo>
                  <a:lnTo>
                    <a:pt x="892" y="453"/>
                  </a:lnTo>
                  <a:lnTo>
                    <a:pt x="883" y="455"/>
                  </a:lnTo>
                  <a:lnTo>
                    <a:pt x="880" y="458"/>
                  </a:lnTo>
                  <a:lnTo>
                    <a:pt x="884" y="461"/>
                  </a:lnTo>
                  <a:lnTo>
                    <a:pt x="893" y="465"/>
                  </a:lnTo>
                  <a:lnTo>
                    <a:pt x="903" y="470"/>
                  </a:lnTo>
                  <a:lnTo>
                    <a:pt x="907" y="475"/>
                  </a:lnTo>
                  <a:lnTo>
                    <a:pt x="905" y="483"/>
                  </a:lnTo>
                  <a:lnTo>
                    <a:pt x="899" y="489"/>
                  </a:lnTo>
                  <a:lnTo>
                    <a:pt x="889" y="492"/>
                  </a:lnTo>
                  <a:lnTo>
                    <a:pt x="877" y="495"/>
                  </a:lnTo>
                  <a:lnTo>
                    <a:pt x="866" y="495"/>
                  </a:lnTo>
                  <a:lnTo>
                    <a:pt x="857" y="496"/>
                  </a:lnTo>
                  <a:lnTo>
                    <a:pt x="849" y="496"/>
                  </a:lnTo>
                  <a:lnTo>
                    <a:pt x="846" y="497"/>
                  </a:lnTo>
                  <a:lnTo>
                    <a:pt x="850" y="499"/>
                  </a:lnTo>
                  <a:lnTo>
                    <a:pt x="857" y="503"/>
                  </a:lnTo>
                  <a:lnTo>
                    <a:pt x="868" y="506"/>
                  </a:lnTo>
                  <a:lnTo>
                    <a:pt x="881" y="511"/>
                  </a:lnTo>
                  <a:lnTo>
                    <a:pt x="893" y="517"/>
                  </a:lnTo>
                  <a:lnTo>
                    <a:pt x="905" y="522"/>
                  </a:lnTo>
                  <a:lnTo>
                    <a:pt x="912" y="528"/>
                  </a:lnTo>
                  <a:lnTo>
                    <a:pt x="915" y="534"/>
                  </a:lnTo>
                  <a:lnTo>
                    <a:pt x="912" y="541"/>
                  </a:lnTo>
                  <a:lnTo>
                    <a:pt x="902" y="545"/>
                  </a:lnTo>
                  <a:lnTo>
                    <a:pt x="887" y="549"/>
                  </a:lnTo>
                  <a:lnTo>
                    <a:pt x="870" y="552"/>
                  </a:lnTo>
                  <a:lnTo>
                    <a:pt x="853" y="553"/>
                  </a:lnTo>
                  <a:lnTo>
                    <a:pt x="838" y="555"/>
                  </a:lnTo>
                  <a:lnTo>
                    <a:pt x="828" y="556"/>
                  </a:lnTo>
                  <a:lnTo>
                    <a:pt x="824" y="557"/>
                  </a:lnTo>
                  <a:lnTo>
                    <a:pt x="828" y="560"/>
                  </a:lnTo>
                  <a:lnTo>
                    <a:pt x="837" y="564"/>
                  </a:lnTo>
                  <a:lnTo>
                    <a:pt x="852" y="567"/>
                  </a:lnTo>
                  <a:lnTo>
                    <a:pt x="868" y="572"/>
                  </a:lnTo>
                  <a:lnTo>
                    <a:pt x="884" y="575"/>
                  </a:lnTo>
                  <a:lnTo>
                    <a:pt x="898" y="580"/>
                  </a:lnTo>
                  <a:lnTo>
                    <a:pt x="908" y="583"/>
                  </a:lnTo>
                  <a:lnTo>
                    <a:pt x="912" y="587"/>
                  </a:lnTo>
                  <a:lnTo>
                    <a:pt x="910" y="595"/>
                  </a:lnTo>
                  <a:lnTo>
                    <a:pt x="903" y="601"/>
                  </a:lnTo>
                  <a:lnTo>
                    <a:pt x="893" y="604"/>
                  </a:lnTo>
                  <a:lnTo>
                    <a:pt x="883" y="605"/>
                  </a:lnTo>
                  <a:lnTo>
                    <a:pt x="873" y="607"/>
                  </a:lnTo>
                  <a:lnTo>
                    <a:pt x="863" y="608"/>
                  </a:lnTo>
                  <a:lnTo>
                    <a:pt x="857" y="609"/>
                  </a:lnTo>
                  <a:lnTo>
                    <a:pt x="854" y="610"/>
                  </a:lnTo>
                  <a:lnTo>
                    <a:pt x="857" y="612"/>
                  </a:lnTo>
                  <a:lnTo>
                    <a:pt x="862" y="615"/>
                  </a:lnTo>
                  <a:lnTo>
                    <a:pt x="870" y="617"/>
                  </a:lnTo>
                  <a:lnTo>
                    <a:pt x="881" y="620"/>
                  </a:lnTo>
                  <a:lnTo>
                    <a:pt x="890" y="624"/>
                  </a:lnTo>
                  <a:lnTo>
                    <a:pt x="899" y="627"/>
                  </a:lnTo>
                  <a:lnTo>
                    <a:pt x="905" y="633"/>
                  </a:lnTo>
                  <a:lnTo>
                    <a:pt x="907" y="639"/>
                  </a:lnTo>
                  <a:lnTo>
                    <a:pt x="905" y="643"/>
                  </a:lnTo>
                  <a:lnTo>
                    <a:pt x="899" y="647"/>
                  </a:lnTo>
                  <a:lnTo>
                    <a:pt x="890" y="648"/>
                  </a:lnTo>
                  <a:lnTo>
                    <a:pt x="881" y="649"/>
                  </a:lnTo>
                  <a:lnTo>
                    <a:pt x="872" y="649"/>
                  </a:lnTo>
                  <a:lnTo>
                    <a:pt x="862" y="650"/>
                  </a:lnTo>
                  <a:lnTo>
                    <a:pt x="857" y="651"/>
                  </a:lnTo>
                  <a:lnTo>
                    <a:pt x="854" y="655"/>
                  </a:lnTo>
                  <a:lnTo>
                    <a:pt x="857" y="658"/>
                  </a:lnTo>
                  <a:lnTo>
                    <a:pt x="865" y="661"/>
                  </a:lnTo>
                  <a:lnTo>
                    <a:pt x="874" y="663"/>
                  </a:lnTo>
                  <a:lnTo>
                    <a:pt x="887" y="664"/>
                  </a:lnTo>
                  <a:lnTo>
                    <a:pt x="898" y="668"/>
                  </a:lnTo>
                  <a:lnTo>
                    <a:pt x="907" y="670"/>
                  </a:lnTo>
                  <a:lnTo>
                    <a:pt x="915" y="673"/>
                  </a:lnTo>
                  <a:lnTo>
                    <a:pt x="918" y="678"/>
                  </a:lnTo>
                  <a:lnTo>
                    <a:pt x="913" y="683"/>
                  </a:lnTo>
                  <a:lnTo>
                    <a:pt x="903" y="685"/>
                  </a:lnTo>
                  <a:lnTo>
                    <a:pt x="888" y="687"/>
                  </a:lnTo>
                  <a:lnTo>
                    <a:pt x="870" y="690"/>
                  </a:lnTo>
                  <a:lnTo>
                    <a:pt x="852" y="691"/>
                  </a:lnTo>
                  <a:lnTo>
                    <a:pt x="837" y="692"/>
                  </a:lnTo>
                  <a:lnTo>
                    <a:pt x="827" y="694"/>
                  </a:lnTo>
                  <a:lnTo>
                    <a:pt x="822" y="698"/>
                  </a:lnTo>
                  <a:lnTo>
                    <a:pt x="825" y="701"/>
                  </a:lnTo>
                  <a:lnTo>
                    <a:pt x="834" y="703"/>
                  </a:lnTo>
                  <a:lnTo>
                    <a:pt x="846" y="706"/>
                  </a:lnTo>
                  <a:lnTo>
                    <a:pt x="861" y="709"/>
                  </a:lnTo>
                  <a:lnTo>
                    <a:pt x="875" y="711"/>
                  </a:lnTo>
                  <a:lnTo>
                    <a:pt x="888" y="714"/>
                  </a:lnTo>
                  <a:lnTo>
                    <a:pt x="896" y="717"/>
                  </a:lnTo>
                  <a:lnTo>
                    <a:pt x="899" y="721"/>
                  </a:lnTo>
                  <a:lnTo>
                    <a:pt x="896" y="726"/>
                  </a:lnTo>
                  <a:lnTo>
                    <a:pt x="887" y="730"/>
                  </a:lnTo>
                  <a:lnTo>
                    <a:pt x="874" y="732"/>
                  </a:lnTo>
                  <a:lnTo>
                    <a:pt x="860" y="734"/>
                  </a:lnTo>
                  <a:lnTo>
                    <a:pt x="846" y="736"/>
                  </a:lnTo>
                  <a:lnTo>
                    <a:pt x="834" y="737"/>
                  </a:lnTo>
                  <a:lnTo>
                    <a:pt x="825" y="738"/>
                  </a:lnTo>
                  <a:lnTo>
                    <a:pt x="822" y="741"/>
                  </a:lnTo>
                  <a:lnTo>
                    <a:pt x="825" y="744"/>
                  </a:lnTo>
                  <a:lnTo>
                    <a:pt x="835" y="746"/>
                  </a:lnTo>
                  <a:lnTo>
                    <a:pt x="847" y="748"/>
                  </a:lnTo>
                  <a:lnTo>
                    <a:pt x="861" y="751"/>
                  </a:lnTo>
                  <a:lnTo>
                    <a:pt x="875" y="754"/>
                  </a:lnTo>
                  <a:lnTo>
                    <a:pt x="888" y="758"/>
                  </a:lnTo>
                  <a:lnTo>
                    <a:pt x="897" y="763"/>
                  </a:lnTo>
                  <a:lnTo>
                    <a:pt x="900" y="771"/>
                  </a:lnTo>
                  <a:lnTo>
                    <a:pt x="898" y="776"/>
                  </a:lnTo>
                  <a:lnTo>
                    <a:pt x="891" y="779"/>
                  </a:lnTo>
                  <a:lnTo>
                    <a:pt x="882" y="781"/>
                  </a:lnTo>
                  <a:lnTo>
                    <a:pt x="872" y="782"/>
                  </a:lnTo>
                  <a:lnTo>
                    <a:pt x="861" y="783"/>
                  </a:lnTo>
                  <a:lnTo>
                    <a:pt x="852" y="783"/>
                  </a:lnTo>
                  <a:lnTo>
                    <a:pt x="845" y="785"/>
                  </a:lnTo>
                  <a:lnTo>
                    <a:pt x="843" y="788"/>
                  </a:lnTo>
                  <a:lnTo>
                    <a:pt x="845" y="791"/>
                  </a:lnTo>
                  <a:lnTo>
                    <a:pt x="852" y="794"/>
                  </a:lnTo>
                  <a:lnTo>
                    <a:pt x="861" y="798"/>
                  </a:lnTo>
                  <a:lnTo>
                    <a:pt x="872" y="803"/>
                  </a:lnTo>
                  <a:lnTo>
                    <a:pt x="884" y="808"/>
                  </a:lnTo>
                  <a:lnTo>
                    <a:pt x="896" y="816"/>
                  </a:lnTo>
                  <a:lnTo>
                    <a:pt x="906" y="827"/>
                  </a:lnTo>
                  <a:lnTo>
                    <a:pt x="914" y="841"/>
                  </a:lnTo>
                  <a:lnTo>
                    <a:pt x="913" y="845"/>
                  </a:lnTo>
                  <a:lnTo>
                    <a:pt x="908" y="850"/>
                  </a:lnTo>
                  <a:lnTo>
                    <a:pt x="902" y="852"/>
                  </a:lnTo>
                  <a:lnTo>
                    <a:pt x="896" y="852"/>
                  </a:lnTo>
                  <a:lnTo>
                    <a:pt x="891" y="851"/>
                  </a:lnTo>
                  <a:lnTo>
                    <a:pt x="884" y="847"/>
                  </a:lnTo>
                  <a:lnTo>
                    <a:pt x="874" y="844"/>
                  </a:lnTo>
                  <a:lnTo>
                    <a:pt x="863" y="841"/>
                  </a:lnTo>
                  <a:lnTo>
                    <a:pt x="852" y="837"/>
                  </a:lnTo>
                  <a:lnTo>
                    <a:pt x="843" y="834"/>
                  </a:lnTo>
                  <a:lnTo>
                    <a:pt x="835" y="831"/>
                  </a:lnTo>
                  <a:lnTo>
                    <a:pt x="831" y="831"/>
                  </a:lnTo>
                  <a:lnTo>
                    <a:pt x="832" y="837"/>
                  </a:lnTo>
                  <a:lnTo>
                    <a:pt x="838" y="847"/>
                  </a:lnTo>
                  <a:lnTo>
                    <a:pt x="846" y="859"/>
                  </a:lnTo>
                  <a:lnTo>
                    <a:pt x="851" y="867"/>
                  </a:lnTo>
                  <a:lnTo>
                    <a:pt x="853" y="873"/>
                  </a:lnTo>
                  <a:lnTo>
                    <a:pt x="854" y="879"/>
                  </a:lnTo>
                  <a:lnTo>
                    <a:pt x="850" y="883"/>
                  </a:lnTo>
                  <a:lnTo>
                    <a:pt x="839" y="884"/>
                  </a:lnTo>
                  <a:lnTo>
                    <a:pt x="828" y="883"/>
                  </a:lnTo>
                  <a:lnTo>
                    <a:pt x="821" y="879"/>
                  </a:lnTo>
                  <a:lnTo>
                    <a:pt x="817" y="873"/>
                  </a:lnTo>
                  <a:lnTo>
                    <a:pt x="815" y="867"/>
                  </a:lnTo>
                  <a:lnTo>
                    <a:pt x="812" y="858"/>
                  </a:lnTo>
                  <a:lnTo>
                    <a:pt x="808" y="846"/>
                  </a:lnTo>
                  <a:lnTo>
                    <a:pt x="804" y="835"/>
                  </a:lnTo>
                  <a:lnTo>
                    <a:pt x="801" y="830"/>
                  </a:lnTo>
                  <a:lnTo>
                    <a:pt x="797" y="838"/>
                  </a:lnTo>
                  <a:lnTo>
                    <a:pt x="789" y="856"/>
                  </a:lnTo>
                  <a:lnTo>
                    <a:pt x="779" y="874"/>
                  </a:lnTo>
                  <a:lnTo>
                    <a:pt x="768" y="882"/>
                  </a:lnTo>
                  <a:lnTo>
                    <a:pt x="759" y="875"/>
                  </a:lnTo>
                  <a:lnTo>
                    <a:pt x="753" y="858"/>
                  </a:lnTo>
                  <a:lnTo>
                    <a:pt x="748" y="842"/>
                  </a:lnTo>
                  <a:lnTo>
                    <a:pt x="742" y="835"/>
                  </a:lnTo>
                  <a:lnTo>
                    <a:pt x="737" y="839"/>
                  </a:lnTo>
                  <a:lnTo>
                    <a:pt x="732" y="851"/>
                  </a:lnTo>
                  <a:lnTo>
                    <a:pt x="725" y="862"/>
                  </a:lnTo>
                  <a:lnTo>
                    <a:pt x="717" y="867"/>
                  </a:lnTo>
                  <a:lnTo>
                    <a:pt x="710" y="856"/>
                  </a:lnTo>
                  <a:lnTo>
                    <a:pt x="706" y="830"/>
                  </a:lnTo>
                  <a:lnTo>
                    <a:pt x="701" y="806"/>
                  </a:lnTo>
                  <a:lnTo>
                    <a:pt x="695" y="794"/>
                  </a:lnTo>
                  <a:lnTo>
                    <a:pt x="691" y="797"/>
                  </a:lnTo>
                  <a:lnTo>
                    <a:pt x="687" y="806"/>
                  </a:lnTo>
                  <a:lnTo>
                    <a:pt x="683" y="820"/>
                  </a:lnTo>
                  <a:lnTo>
                    <a:pt x="678" y="835"/>
                  </a:lnTo>
                  <a:lnTo>
                    <a:pt x="672" y="850"/>
                  </a:lnTo>
                  <a:lnTo>
                    <a:pt x="666" y="864"/>
                  </a:lnTo>
                  <a:lnTo>
                    <a:pt x="658" y="873"/>
                  </a:lnTo>
                  <a:lnTo>
                    <a:pt x="650" y="876"/>
                  </a:lnTo>
                  <a:lnTo>
                    <a:pt x="639" y="866"/>
                  </a:lnTo>
                  <a:lnTo>
                    <a:pt x="634" y="842"/>
                  </a:lnTo>
                  <a:lnTo>
                    <a:pt x="633" y="818"/>
                  </a:lnTo>
                  <a:lnTo>
                    <a:pt x="627" y="807"/>
                  </a:lnTo>
                  <a:lnTo>
                    <a:pt x="620" y="815"/>
                  </a:lnTo>
                  <a:lnTo>
                    <a:pt x="617" y="831"/>
                  </a:lnTo>
                  <a:lnTo>
                    <a:pt x="610" y="849"/>
                  </a:lnTo>
                  <a:lnTo>
                    <a:pt x="594" y="858"/>
                  </a:lnTo>
                  <a:lnTo>
                    <a:pt x="587" y="854"/>
                  </a:lnTo>
                  <a:lnTo>
                    <a:pt x="582" y="846"/>
                  </a:lnTo>
                  <a:lnTo>
                    <a:pt x="579" y="838"/>
                  </a:lnTo>
                  <a:lnTo>
                    <a:pt x="574" y="834"/>
                  </a:lnTo>
                  <a:lnTo>
                    <a:pt x="567" y="842"/>
                  </a:lnTo>
                  <a:lnTo>
                    <a:pt x="560" y="858"/>
                  </a:lnTo>
                  <a:lnTo>
                    <a:pt x="552" y="874"/>
                  </a:lnTo>
                  <a:lnTo>
                    <a:pt x="541" y="882"/>
                  </a:lnTo>
                  <a:lnTo>
                    <a:pt x="530" y="873"/>
                  </a:lnTo>
                  <a:lnTo>
                    <a:pt x="526" y="854"/>
                  </a:lnTo>
                  <a:lnTo>
                    <a:pt x="521" y="835"/>
                  </a:lnTo>
                  <a:lnTo>
                    <a:pt x="517" y="826"/>
                  </a:lnTo>
                  <a:lnTo>
                    <a:pt x="512" y="828"/>
                  </a:lnTo>
                  <a:lnTo>
                    <a:pt x="509" y="835"/>
                  </a:lnTo>
                  <a:lnTo>
                    <a:pt x="504" y="844"/>
                  </a:lnTo>
                  <a:lnTo>
                    <a:pt x="498" y="854"/>
                  </a:lnTo>
                  <a:lnTo>
                    <a:pt x="492" y="866"/>
                  </a:lnTo>
                  <a:lnTo>
                    <a:pt x="487" y="875"/>
                  </a:lnTo>
                  <a:lnTo>
                    <a:pt x="480" y="882"/>
                  </a:lnTo>
                  <a:lnTo>
                    <a:pt x="473" y="884"/>
                  </a:lnTo>
                  <a:lnTo>
                    <a:pt x="465" y="875"/>
                  </a:lnTo>
                  <a:lnTo>
                    <a:pt x="465" y="854"/>
                  </a:lnTo>
                  <a:lnTo>
                    <a:pt x="465" y="835"/>
                  </a:lnTo>
                  <a:lnTo>
                    <a:pt x="457" y="826"/>
                  </a:lnTo>
                  <a:lnTo>
                    <a:pt x="453" y="828"/>
                  </a:lnTo>
                  <a:lnTo>
                    <a:pt x="450" y="834"/>
                  </a:lnTo>
                  <a:lnTo>
                    <a:pt x="445" y="843"/>
                  </a:lnTo>
                  <a:lnTo>
                    <a:pt x="441" y="853"/>
                  </a:lnTo>
                  <a:lnTo>
                    <a:pt x="435" y="864"/>
                  </a:lnTo>
                  <a:lnTo>
                    <a:pt x="430" y="872"/>
                  </a:lnTo>
                  <a:lnTo>
                    <a:pt x="424" y="879"/>
                  </a:lnTo>
                  <a:lnTo>
                    <a:pt x="420" y="881"/>
                  </a:lnTo>
                  <a:lnTo>
                    <a:pt x="412" y="872"/>
                  </a:lnTo>
                  <a:lnTo>
                    <a:pt x="403" y="852"/>
                  </a:lnTo>
                  <a:lnTo>
                    <a:pt x="396" y="834"/>
                  </a:lnTo>
                  <a:lnTo>
                    <a:pt x="389" y="824"/>
                  </a:lnTo>
                  <a:lnTo>
                    <a:pt x="385" y="827"/>
                  </a:lnTo>
                  <a:lnTo>
                    <a:pt x="381" y="834"/>
                  </a:lnTo>
                  <a:lnTo>
                    <a:pt x="375" y="843"/>
                  </a:lnTo>
                  <a:lnTo>
                    <a:pt x="370" y="854"/>
                  </a:lnTo>
                  <a:lnTo>
                    <a:pt x="365" y="866"/>
                  </a:lnTo>
                  <a:lnTo>
                    <a:pt x="360" y="875"/>
                  </a:lnTo>
                  <a:lnTo>
                    <a:pt x="355" y="882"/>
                  </a:lnTo>
                  <a:lnTo>
                    <a:pt x="351" y="884"/>
                  </a:lnTo>
                  <a:lnTo>
                    <a:pt x="343" y="879"/>
                  </a:lnTo>
                  <a:lnTo>
                    <a:pt x="333" y="866"/>
                  </a:lnTo>
                  <a:lnTo>
                    <a:pt x="324" y="853"/>
                  </a:lnTo>
                  <a:lnTo>
                    <a:pt x="318" y="847"/>
                  </a:lnTo>
                  <a:lnTo>
                    <a:pt x="314" y="852"/>
                  </a:lnTo>
                  <a:lnTo>
                    <a:pt x="307" y="861"/>
                  </a:lnTo>
                  <a:lnTo>
                    <a:pt x="298" y="871"/>
                  </a:lnTo>
                  <a:lnTo>
                    <a:pt x="286" y="875"/>
                  </a:lnTo>
                  <a:lnTo>
                    <a:pt x="276" y="867"/>
                  </a:lnTo>
                  <a:lnTo>
                    <a:pt x="268" y="849"/>
                  </a:lnTo>
                  <a:lnTo>
                    <a:pt x="261" y="830"/>
                  </a:lnTo>
                  <a:lnTo>
                    <a:pt x="255" y="821"/>
                  </a:lnTo>
                  <a:lnTo>
                    <a:pt x="252" y="823"/>
                  </a:lnTo>
                  <a:lnTo>
                    <a:pt x="248" y="829"/>
                  </a:lnTo>
                  <a:lnTo>
                    <a:pt x="244" y="837"/>
                  </a:lnTo>
                  <a:lnTo>
                    <a:pt x="239" y="847"/>
                  </a:lnTo>
                  <a:lnTo>
                    <a:pt x="233" y="857"/>
                  </a:lnTo>
                  <a:lnTo>
                    <a:pt x="227" y="866"/>
                  </a:lnTo>
                  <a:lnTo>
                    <a:pt x="219" y="872"/>
                  </a:lnTo>
                  <a:lnTo>
                    <a:pt x="211" y="874"/>
                  </a:lnTo>
                  <a:lnTo>
                    <a:pt x="197" y="868"/>
                  </a:lnTo>
                  <a:lnTo>
                    <a:pt x="192" y="853"/>
                  </a:lnTo>
                  <a:lnTo>
                    <a:pt x="188" y="839"/>
                  </a:lnTo>
                  <a:lnTo>
                    <a:pt x="186" y="834"/>
                  </a:lnTo>
                  <a:lnTo>
                    <a:pt x="184" y="836"/>
                  </a:lnTo>
                  <a:lnTo>
                    <a:pt x="180" y="842"/>
                  </a:lnTo>
                  <a:lnTo>
                    <a:pt x="176" y="849"/>
                  </a:lnTo>
                  <a:lnTo>
                    <a:pt x="171" y="858"/>
                  </a:lnTo>
                  <a:lnTo>
                    <a:pt x="165" y="867"/>
                  </a:lnTo>
                  <a:lnTo>
                    <a:pt x="158" y="874"/>
                  </a:lnTo>
                  <a:lnTo>
                    <a:pt x="150" y="880"/>
                  </a:lnTo>
                  <a:lnTo>
                    <a:pt x="142" y="882"/>
                  </a:lnTo>
                  <a:lnTo>
                    <a:pt x="133" y="874"/>
                  </a:lnTo>
                  <a:lnTo>
                    <a:pt x="128" y="856"/>
                  </a:lnTo>
                  <a:lnTo>
                    <a:pt x="126" y="837"/>
                  </a:lnTo>
                  <a:lnTo>
                    <a:pt x="120" y="828"/>
                  </a:lnTo>
                  <a:lnTo>
                    <a:pt x="116" y="830"/>
                  </a:lnTo>
                  <a:lnTo>
                    <a:pt x="112" y="836"/>
                  </a:lnTo>
                  <a:lnTo>
                    <a:pt x="106" y="844"/>
                  </a:lnTo>
                  <a:lnTo>
                    <a:pt x="102" y="854"/>
                  </a:lnTo>
                  <a:lnTo>
                    <a:pt x="95" y="864"/>
                  </a:lnTo>
                  <a:lnTo>
                    <a:pt x="89" y="872"/>
                  </a:lnTo>
                  <a:lnTo>
                    <a:pt x="82" y="876"/>
                  </a:lnTo>
                  <a:lnTo>
                    <a:pt x="75" y="877"/>
                  </a:lnTo>
                  <a:lnTo>
                    <a:pt x="71" y="869"/>
                  </a:lnTo>
                  <a:lnTo>
                    <a:pt x="76" y="853"/>
                  </a:lnTo>
                  <a:lnTo>
                    <a:pt x="86" y="837"/>
                  </a:lnTo>
                  <a:lnTo>
                    <a:pt x="93" y="830"/>
                  </a:lnTo>
                  <a:lnTo>
                    <a:pt x="91" y="831"/>
                  </a:lnTo>
                  <a:lnTo>
                    <a:pt x="88" y="834"/>
                  </a:lnTo>
                  <a:lnTo>
                    <a:pt x="81" y="836"/>
                  </a:lnTo>
                  <a:lnTo>
                    <a:pt x="72" y="839"/>
                  </a:lnTo>
                  <a:lnTo>
                    <a:pt x="63" y="842"/>
                  </a:lnTo>
                  <a:lnTo>
                    <a:pt x="52" y="843"/>
                  </a:lnTo>
                  <a:lnTo>
                    <a:pt x="44" y="844"/>
                  </a:lnTo>
                  <a:lnTo>
                    <a:pt x="37" y="842"/>
                  </a:lnTo>
                  <a:lnTo>
                    <a:pt x="28" y="834"/>
                  </a:lnTo>
                  <a:lnTo>
                    <a:pt x="23" y="824"/>
                  </a:lnTo>
                  <a:lnTo>
                    <a:pt x="27" y="816"/>
                  </a:lnTo>
                  <a:lnTo>
                    <a:pt x="37" y="812"/>
                  </a:lnTo>
                  <a:lnTo>
                    <a:pt x="45" y="811"/>
                  </a:lnTo>
                  <a:lnTo>
                    <a:pt x="53" y="808"/>
                  </a:lnTo>
                  <a:lnTo>
                    <a:pt x="63" y="807"/>
                  </a:lnTo>
                  <a:lnTo>
                    <a:pt x="71" y="806"/>
                  </a:lnTo>
                  <a:lnTo>
                    <a:pt x="78" y="804"/>
                  </a:lnTo>
                  <a:lnTo>
                    <a:pt x="83" y="803"/>
                  </a:lnTo>
                  <a:lnTo>
                    <a:pt x="87" y="801"/>
                  </a:lnTo>
                  <a:lnTo>
                    <a:pt x="88" y="800"/>
                  </a:lnTo>
                  <a:lnTo>
                    <a:pt x="86" y="799"/>
                  </a:lnTo>
                  <a:lnTo>
                    <a:pt x="79" y="797"/>
                  </a:lnTo>
                  <a:lnTo>
                    <a:pt x="69" y="794"/>
                  </a:lnTo>
                  <a:lnTo>
                    <a:pt x="59" y="791"/>
                  </a:lnTo>
                  <a:lnTo>
                    <a:pt x="50" y="788"/>
                  </a:lnTo>
                  <a:lnTo>
                    <a:pt x="41" y="784"/>
                  </a:lnTo>
                  <a:lnTo>
                    <a:pt x="35" y="781"/>
                  </a:lnTo>
                  <a:lnTo>
                    <a:pt x="34" y="777"/>
                  </a:lnTo>
                  <a:lnTo>
                    <a:pt x="40" y="773"/>
                  </a:lnTo>
                  <a:lnTo>
                    <a:pt x="50" y="771"/>
                  </a:lnTo>
                  <a:lnTo>
                    <a:pt x="60" y="770"/>
                  </a:lnTo>
                  <a:lnTo>
                    <a:pt x="66" y="768"/>
                  </a:lnTo>
                  <a:lnTo>
                    <a:pt x="65" y="767"/>
                  </a:lnTo>
                  <a:lnTo>
                    <a:pt x="60" y="764"/>
                  </a:lnTo>
                  <a:lnTo>
                    <a:pt x="55" y="763"/>
                  </a:lnTo>
                  <a:lnTo>
                    <a:pt x="46" y="761"/>
                  </a:lnTo>
                  <a:lnTo>
                    <a:pt x="40" y="759"/>
                  </a:lnTo>
                  <a:lnTo>
                    <a:pt x="34" y="755"/>
                  </a:lnTo>
                  <a:lnTo>
                    <a:pt x="30" y="752"/>
                  </a:lnTo>
                  <a:lnTo>
                    <a:pt x="29" y="747"/>
                  </a:lnTo>
                  <a:lnTo>
                    <a:pt x="33" y="743"/>
                  </a:lnTo>
                  <a:lnTo>
                    <a:pt x="42" y="739"/>
                  </a:lnTo>
                  <a:lnTo>
                    <a:pt x="53" y="737"/>
                  </a:lnTo>
                  <a:lnTo>
                    <a:pt x="67" y="734"/>
                  </a:lnTo>
                  <a:lnTo>
                    <a:pt x="80" y="733"/>
                  </a:lnTo>
                  <a:lnTo>
                    <a:pt x="91" y="732"/>
                  </a:lnTo>
                  <a:lnTo>
                    <a:pt x="99" y="731"/>
                  </a:lnTo>
                  <a:lnTo>
                    <a:pt x="103" y="730"/>
                  </a:lnTo>
                  <a:lnTo>
                    <a:pt x="99" y="728"/>
                  </a:lnTo>
                  <a:lnTo>
                    <a:pt x="91" y="726"/>
                  </a:lnTo>
                  <a:lnTo>
                    <a:pt x="80" y="724"/>
                  </a:lnTo>
                  <a:lnTo>
                    <a:pt x="66" y="721"/>
                  </a:lnTo>
                  <a:lnTo>
                    <a:pt x="52" y="718"/>
                  </a:lnTo>
                  <a:lnTo>
                    <a:pt x="41" y="715"/>
                  </a:lnTo>
                  <a:lnTo>
                    <a:pt x="33" y="710"/>
                  </a:lnTo>
                  <a:lnTo>
                    <a:pt x="30" y="706"/>
                  </a:lnTo>
                  <a:lnTo>
                    <a:pt x="33" y="701"/>
                  </a:lnTo>
                  <a:lnTo>
                    <a:pt x="40" y="696"/>
                  </a:lnTo>
                  <a:lnTo>
                    <a:pt x="50" y="693"/>
                  </a:lnTo>
                  <a:lnTo>
                    <a:pt x="60" y="690"/>
                  </a:lnTo>
                  <a:lnTo>
                    <a:pt x="71" y="687"/>
                  </a:lnTo>
                  <a:lnTo>
                    <a:pt x="80" y="686"/>
                  </a:lnTo>
                  <a:lnTo>
                    <a:pt x="87" y="685"/>
                  </a:lnTo>
                  <a:lnTo>
                    <a:pt x="89" y="684"/>
                  </a:lnTo>
                  <a:lnTo>
                    <a:pt x="86" y="683"/>
                  </a:lnTo>
                  <a:lnTo>
                    <a:pt x="78" y="680"/>
                  </a:lnTo>
                  <a:lnTo>
                    <a:pt x="67" y="679"/>
                  </a:lnTo>
                  <a:lnTo>
                    <a:pt x="55" y="677"/>
                  </a:lnTo>
                  <a:lnTo>
                    <a:pt x="42" y="673"/>
                  </a:lnTo>
                  <a:lnTo>
                    <a:pt x="30" y="670"/>
                  </a:lnTo>
                  <a:lnTo>
                    <a:pt x="22" y="665"/>
                  </a:lnTo>
                  <a:lnTo>
                    <a:pt x="20" y="660"/>
                  </a:lnTo>
                  <a:lnTo>
                    <a:pt x="25" y="654"/>
                  </a:lnTo>
                  <a:lnTo>
                    <a:pt x="35" y="649"/>
                  </a:lnTo>
                  <a:lnTo>
                    <a:pt x="51" y="647"/>
                  </a:lnTo>
                  <a:lnTo>
                    <a:pt x="68" y="645"/>
                  </a:lnTo>
                  <a:lnTo>
                    <a:pt x="86" y="642"/>
                  </a:lnTo>
                  <a:lnTo>
                    <a:pt x="102" y="641"/>
                  </a:lnTo>
                  <a:lnTo>
                    <a:pt x="112" y="639"/>
                  </a:lnTo>
                  <a:lnTo>
                    <a:pt x="117" y="636"/>
                  </a:lnTo>
                  <a:lnTo>
                    <a:pt x="113" y="634"/>
                  </a:lnTo>
                  <a:lnTo>
                    <a:pt x="103" y="632"/>
                  </a:lnTo>
                  <a:lnTo>
                    <a:pt x="89" y="630"/>
                  </a:lnTo>
                  <a:lnTo>
                    <a:pt x="73" y="626"/>
                  </a:lnTo>
                  <a:lnTo>
                    <a:pt x="56" y="622"/>
                  </a:lnTo>
                  <a:lnTo>
                    <a:pt x="41" y="616"/>
                  </a:lnTo>
                  <a:lnTo>
                    <a:pt x="30" y="608"/>
                  </a:lnTo>
                  <a:lnTo>
                    <a:pt x="26" y="596"/>
                  </a:lnTo>
                  <a:lnTo>
                    <a:pt x="28" y="590"/>
                  </a:lnTo>
                  <a:lnTo>
                    <a:pt x="34" y="586"/>
                  </a:lnTo>
                  <a:lnTo>
                    <a:pt x="43" y="582"/>
                  </a:lnTo>
                  <a:lnTo>
                    <a:pt x="53" y="580"/>
                  </a:lnTo>
                  <a:lnTo>
                    <a:pt x="64" y="578"/>
                  </a:lnTo>
                  <a:lnTo>
                    <a:pt x="73" y="577"/>
                  </a:lnTo>
                  <a:lnTo>
                    <a:pt x="80" y="575"/>
                  </a:lnTo>
                  <a:lnTo>
                    <a:pt x="82" y="574"/>
                  </a:lnTo>
                  <a:lnTo>
                    <a:pt x="80" y="573"/>
                  </a:lnTo>
                  <a:lnTo>
                    <a:pt x="75" y="572"/>
                  </a:lnTo>
                  <a:lnTo>
                    <a:pt x="68" y="570"/>
                  </a:lnTo>
                  <a:lnTo>
                    <a:pt x="60" y="567"/>
                  </a:lnTo>
                  <a:lnTo>
                    <a:pt x="51" y="564"/>
                  </a:lnTo>
                  <a:lnTo>
                    <a:pt x="44" y="560"/>
                  </a:lnTo>
                  <a:lnTo>
                    <a:pt x="38" y="555"/>
                  </a:lnTo>
                  <a:lnTo>
                    <a:pt x="35" y="548"/>
                  </a:lnTo>
                  <a:lnTo>
                    <a:pt x="37" y="543"/>
                  </a:lnTo>
                  <a:lnTo>
                    <a:pt x="44" y="540"/>
                  </a:lnTo>
                  <a:lnTo>
                    <a:pt x="55" y="537"/>
                  </a:lnTo>
                  <a:lnTo>
                    <a:pt x="66" y="535"/>
                  </a:lnTo>
                  <a:lnTo>
                    <a:pt x="78" y="534"/>
                  </a:lnTo>
                  <a:lnTo>
                    <a:pt x="88" y="532"/>
                  </a:lnTo>
                  <a:lnTo>
                    <a:pt x="96" y="529"/>
                  </a:lnTo>
                  <a:lnTo>
                    <a:pt x="98" y="527"/>
                  </a:lnTo>
                  <a:lnTo>
                    <a:pt x="95" y="525"/>
                  </a:lnTo>
                  <a:lnTo>
                    <a:pt x="87" y="522"/>
                  </a:lnTo>
                  <a:lnTo>
                    <a:pt x="75" y="520"/>
                  </a:lnTo>
                  <a:lnTo>
                    <a:pt x="61" y="518"/>
                  </a:lnTo>
                  <a:lnTo>
                    <a:pt x="48" y="514"/>
                  </a:lnTo>
                  <a:lnTo>
                    <a:pt x="36" y="510"/>
                  </a:lnTo>
                  <a:lnTo>
                    <a:pt x="27" y="503"/>
                  </a:lnTo>
                  <a:lnTo>
                    <a:pt x="23" y="495"/>
                  </a:lnTo>
                  <a:lnTo>
                    <a:pt x="25" y="490"/>
                  </a:lnTo>
                  <a:lnTo>
                    <a:pt x="30" y="487"/>
                  </a:lnTo>
                  <a:lnTo>
                    <a:pt x="38" y="483"/>
                  </a:lnTo>
                  <a:lnTo>
                    <a:pt x="48" y="482"/>
                  </a:lnTo>
                  <a:lnTo>
                    <a:pt x="57" y="480"/>
                  </a:lnTo>
                  <a:lnTo>
                    <a:pt x="65" y="479"/>
                  </a:lnTo>
                  <a:lnTo>
                    <a:pt x="71" y="477"/>
                  </a:lnTo>
                  <a:lnTo>
                    <a:pt x="73" y="476"/>
                  </a:lnTo>
                  <a:lnTo>
                    <a:pt x="71" y="475"/>
                  </a:lnTo>
                  <a:lnTo>
                    <a:pt x="63" y="473"/>
                  </a:lnTo>
                  <a:lnTo>
                    <a:pt x="52" y="470"/>
                  </a:lnTo>
                  <a:lnTo>
                    <a:pt x="41" y="467"/>
                  </a:lnTo>
                  <a:lnTo>
                    <a:pt x="29" y="464"/>
                  </a:lnTo>
                  <a:lnTo>
                    <a:pt x="19" y="460"/>
                  </a:lnTo>
                  <a:lnTo>
                    <a:pt x="11" y="455"/>
                  </a:lnTo>
                  <a:lnTo>
                    <a:pt x="8" y="451"/>
                  </a:lnTo>
                  <a:lnTo>
                    <a:pt x="12" y="446"/>
                  </a:lnTo>
                  <a:lnTo>
                    <a:pt x="21" y="442"/>
                  </a:lnTo>
                  <a:lnTo>
                    <a:pt x="35" y="438"/>
                  </a:lnTo>
                  <a:lnTo>
                    <a:pt x="51" y="436"/>
                  </a:lnTo>
                  <a:lnTo>
                    <a:pt x="66" y="434"/>
                  </a:lnTo>
                  <a:lnTo>
                    <a:pt x="80" y="431"/>
                  </a:lnTo>
                  <a:lnTo>
                    <a:pt x="89" y="429"/>
                  </a:lnTo>
                  <a:lnTo>
                    <a:pt x="93" y="428"/>
                  </a:lnTo>
                  <a:lnTo>
                    <a:pt x="89" y="426"/>
                  </a:lnTo>
                  <a:lnTo>
                    <a:pt x="81" y="423"/>
                  </a:lnTo>
                  <a:lnTo>
                    <a:pt x="68" y="421"/>
                  </a:lnTo>
                  <a:lnTo>
                    <a:pt x="55" y="417"/>
                  </a:lnTo>
                  <a:lnTo>
                    <a:pt x="40" y="414"/>
                  </a:lnTo>
                  <a:lnTo>
                    <a:pt x="27" y="408"/>
                  </a:lnTo>
                  <a:lnTo>
                    <a:pt x="16" y="401"/>
                  </a:lnTo>
                  <a:lnTo>
                    <a:pt x="12" y="393"/>
                  </a:lnTo>
                  <a:lnTo>
                    <a:pt x="13" y="389"/>
                  </a:lnTo>
                  <a:lnTo>
                    <a:pt x="20" y="385"/>
                  </a:lnTo>
                  <a:lnTo>
                    <a:pt x="29" y="383"/>
                  </a:lnTo>
                  <a:lnTo>
                    <a:pt x="41" y="382"/>
                  </a:lnTo>
                  <a:lnTo>
                    <a:pt x="52" y="382"/>
                  </a:lnTo>
                  <a:lnTo>
                    <a:pt x="63" y="382"/>
                  </a:lnTo>
                  <a:lnTo>
                    <a:pt x="71" y="381"/>
                  </a:lnTo>
                  <a:lnTo>
                    <a:pt x="73" y="379"/>
                  </a:lnTo>
                  <a:lnTo>
                    <a:pt x="71" y="378"/>
                  </a:lnTo>
                  <a:lnTo>
                    <a:pt x="64" y="376"/>
                  </a:lnTo>
                  <a:lnTo>
                    <a:pt x="55" y="375"/>
                  </a:lnTo>
                  <a:lnTo>
                    <a:pt x="43" y="372"/>
                  </a:lnTo>
                  <a:lnTo>
                    <a:pt x="31" y="369"/>
                  </a:lnTo>
                  <a:lnTo>
                    <a:pt x="22" y="366"/>
                  </a:lnTo>
                  <a:lnTo>
                    <a:pt x="15" y="361"/>
                  </a:lnTo>
                  <a:lnTo>
                    <a:pt x="13" y="355"/>
                  </a:lnTo>
                  <a:lnTo>
                    <a:pt x="18" y="349"/>
                  </a:lnTo>
                  <a:lnTo>
                    <a:pt x="30" y="344"/>
                  </a:lnTo>
                  <a:lnTo>
                    <a:pt x="49" y="340"/>
                  </a:lnTo>
                  <a:lnTo>
                    <a:pt x="71" y="337"/>
                  </a:lnTo>
                  <a:lnTo>
                    <a:pt x="91" y="334"/>
                  </a:lnTo>
                  <a:lnTo>
                    <a:pt x="110" y="333"/>
                  </a:lnTo>
                  <a:lnTo>
                    <a:pt x="122" y="331"/>
                  </a:lnTo>
                  <a:lnTo>
                    <a:pt x="127" y="330"/>
                  </a:lnTo>
                  <a:lnTo>
                    <a:pt x="122" y="329"/>
                  </a:lnTo>
                  <a:lnTo>
                    <a:pt x="112" y="326"/>
                  </a:lnTo>
                  <a:lnTo>
                    <a:pt x="96" y="324"/>
                  </a:lnTo>
                  <a:lnTo>
                    <a:pt x="78" y="322"/>
                  </a:lnTo>
                  <a:lnTo>
                    <a:pt x="59" y="318"/>
                  </a:lnTo>
                  <a:lnTo>
                    <a:pt x="43" y="314"/>
                  </a:lnTo>
                  <a:lnTo>
                    <a:pt x="31" y="308"/>
                  </a:lnTo>
                  <a:lnTo>
                    <a:pt x="27" y="301"/>
                  </a:lnTo>
                  <a:lnTo>
                    <a:pt x="29" y="296"/>
                  </a:lnTo>
                  <a:lnTo>
                    <a:pt x="34" y="293"/>
                  </a:lnTo>
                  <a:lnTo>
                    <a:pt x="42" y="291"/>
                  </a:lnTo>
                  <a:lnTo>
                    <a:pt x="51" y="288"/>
                  </a:lnTo>
                  <a:lnTo>
                    <a:pt x="59" y="287"/>
                  </a:lnTo>
                  <a:lnTo>
                    <a:pt x="67" y="286"/>
                  </a:lnTo>
                  <a:lnTo>
                    <a:pt x="73" y="285"/>
                  </a:lnTo>
                  <a:lnTo>
                    <a:pt x="75" y="284"/>
                  </a:lnTo>
                  <a:lnTo>
                    <a:pt x="73" y="281"/>
                  </a:lnTo>
                  <a:lnTo>
                    <a:pt x="66" y="279"/>
                  </a:lnTo>
                  <a:lnTo>
                    <a:pt x="56" y="278"/>
                  </a:lnTo>
                  <a:lnTo>
                    <a:pt x="44" y="277"/>
                  </a:lnTo>
                  <a:lnTo>
                    <a:pt x="33" y="274"/>
                  </a:lnTo>
                  <a:lnTo>
                    <a:pt x="21" y="272"/>
                  </a:lnTo>
                  <a:lnTo>
                    <a:pt x="13" y="268"/>
                  </a:lnTo>
                  <a:lnTo>
                    <a:pt x="8" y="261"/>
                  </a:lnTo>
                  <a:lnTo>
                    <a:pt x="12" y="257"/>
                  </a:lnTo>
                  <a:lnTo>
                    <a:pt x="22" y="256"/>
                  </a:lnTo>
                  <a:lnTo>
                    <a:pt x="38" y="254"/>
                  </a:lnTo>
                  <a:lnTo>
                    <a:pt x="56" y="253"/>
                  </a:lnTo>
                  <a:lnTo>
                    <a:pt x="74" y="253"/>
                  </a:lnTo>
                  <a:lnTo>
                    <a:pt x="90" y="250"/>
                  </a:lnTo>
                  <a:lnTo>
                    <a:pt x="102" y="249"/>
                  </a:lnTo>
                  <a:lnTo>
                    <a:pt x="106" y="246"/>
                  </a:lnTo>
                  <a:lnTo>
                    <a:pt x="102" y="240"/>
                  </a:lnTo>
                  <a:lnTo>
                    <a:pt x="90" y="236"/>
                  </a:lnTo>
                  <a:lnTo>
                    <a:pt x="74" y="233"/>
                  </a:lnTo>
                  <a:lnTo>
                    <a:pt x="56" y="231"/>
                  </a:lnTo>
                  <a:lnTo>
                    <a:pt x="37" y="228"/>
                  </a:lnTo>
                  <a:lnTo>
                    <a:pt x="21" y="224"/>
                  </a:lnTo>
                  <a:lnTo>
                    <a:pt x="10" y="218"/>
                  </a:lnTo>
                  <a:lnTo>
                    <a:pt x="5" y="209"/>
                  </a:lnTo>
                  <a:lnTo>
                    <a:pt x="7" y="204"/>
                  </a:lnTo>
                  <a:lnTo>
                    <a:pt x="14" y="202"/>
                  </a:lnTo>
                  <a:lnTo>
                    <a:pt x="23" y="200"/>
                  </a:lnTo>
                  <a:lnTo>
                    <a:pt x="35" y="200"/>
                  </a:lnTo>
                  <a:lnTo>
                    <a:pt x="46" y="198"/>
                  </a:lnTo>
                  <a:lnTo>
                    <a:pt x="56" y="198"/>
                  </a:lnTo>
                  <a:lnTo>
                    <a:pt x="63" y="196"/>
                  </a:lnTo>
                  <a:lnTo>
                    <a:pt x="66" y="194"/>
                  </a:lnTo>
                  <a:lnTo>
                    <a:pt x="64" y="190"/>
                  </a:lnTo>
                  <a:lnTo>
                    <a:pt x="57" y="188"/>
                  </a:lnTo>
                  <a:lnTo>
                    <a:pt x="45" y="186"/>
                  </a:lnTo>
                  <a:lnTo>
                    <a:pt x="34" y="182"/>
                  </a:lnTo>
                  <a:lnTo>
                    <a:pt x="21" y="179"/>
                  </a:lnTo>
                  <a:lnTo>
                    <a:pt x="11" y="174"/>
                  </a:lnTo>
                  <a:lnTo>
                    <a:pt x="3" y="168"/>
                  </a:lnTo>
                  <a:lnTo>
                    <a:pt x="0" y="160"/>
                  </a:lnTo>
                  <a:lnTo>
                    <a:pt x="4" y="153"/>
                  </a:lnTo>
                  <a:lnTo>
                    <a:pt x="14" y="148"/>
                  </a:lnTo>
                  <a:lnTo>
                    <a:pt x="29" y="144"/>
                  </a:lnTo>
                  <a:lnTo>
                    <a:pt x="46" y="142"/>
                  </a:lnTo>
                  <a:lnTo>
                    <a:pt x="63" y="140"/>
                  </a:lnTo>
                  <a:lnTo>
                    <a:pt x="78" y="138"/>
                  </a:lnTo>
                  <a:lnTo>
                    <a:pt x="88" y="137"/>
                  </a:lnTo>
                  <a:lnTo>
                    <a:pt x="91" y="136"/>
                  </a:lnTo>
                  <a:lnTo>
                    <a:pt x="89" y="135"/>
                  </a:lnTo>
                  <a:lnTo>
                    <a:pt x="82" y="133"/>
                  </a:lnTo>
                  <a:lnTo>
                    <a:pt x="73" y="132"/>
                  </a:lnTo>
                  <a:lnTo>
                    <a:pt x="61" y="128"/>
                  </a:lnTo>
                  <a:lnTo>
                    <a:pt x="50" y="125"/>
                  </a:lnTo>
                  <a:lnTo>
                    <a:pt x="38" y="120"/>
                  </a:lnTo>
                  <a:lnTo>
                    <a:pt x="30" y="112"/>
                  </a:lnTo>
                  <a:lnTo>
                    <a:pt x="26" y="103"/>
                  </a:lnTo>
                  <a:lnTo>
                    <a:pt x="27" y="97"/>
                  </a:lnTo>
                  <a:lnTo>
                    <a:pt x="33" y="93"/>
                  </a:lnTo>
                  <a:lnTo>
                    <a:pt x="41" y="91"/>
                  </a:lnTo>
                  <a:lnTo>
                    <a:pt x="50" y="89"/>
                  </a:lnTo>
                  <a:lnTo>
                    <a:pt x="60" y="88"/>
                  </a:lnTo>
                  <a:lnTo>
                    <a:pt x="69" y="87"/>
                  </a:lnTo>
                  <a:lnTo>
                    <a:pt x="75" y="84"/>
                  </a:lnTo>
                  <a:lnTo>
                    <a:pt x="79" y="82"/>
                  </a:lnTo>
                  <a:lnTo>
                    <a:pt x="75" y="78"/>
                  </a:lnTo>
                  <a:lnTo>
                    <a:pt x="65" y="74"/>
                  </a:lnTo>
                  <a:lnTo>
                    <a:pt x="51" y="69"/>
                  </a:lnTo>
                  <a:lnTo>
                    <a:pt x="35" y="62"/>
                  </a:lnTo>
                  <a:lnTo>
                    <a:pt x="20" y="55"/>
                  </a:lnTo>
                  <a:lnTo>
                    <a:pt x="7" y="46"/>
                  </a:lnTo>
                  <a:lnTo>
                    <a:pt x="1" y="36"/>
                  </a:lnTo>
                  <a:lnTo>
                    <a:pt x="3" y="23"/>
                  </a:lnTo>
                  <a:lnTo>
                    <a:pt x="8" y="20"/>
                  </a:lnTo>
                  <a:lnTo>
                    <a:pt x="16" y="22"/>
                  </a:lnTo>
                  <a:lnTo>
                    <a:pt x="28" y="27"/>
                  </a:lnTo>
                  <a:lnTo>
                    <a:pt x="40" y="34"/>
                  </a:lnTo>
                  <a:lnTo>
                    <a:pt x="52" y="40"/>
                  </a:lnTo>
                  <a:lnTo>
                    <a:pt x="63" y="47"/>
                  </a:lnTo>
                  <a:lnTo>
                    <a:pt x="71" y="53"/>
                  </a:lnTo>
                  <a:lnTo>
                    <a:pt x="75" y="54"/>
                  </a:lnTo>
                  <a:lnTo>
                    <a:pt x="74" y="49"/>
                  </a:lnTo>
                  <a:lnTo>
                    <a:pt x="68" y="35"/>
                  </a:lnTo>
                  <a:lnTo>
                    <a:pt x="64" y="22"/>
                  </a:lnTo>
                  <a:lnTo>
                    <a:pt x="68" y="15"/>
                  </a:lnTo>
                  <a:lnTo>
                    <a:pt x="83" y="17"/>
                  </a:lnTo>
                  <a:lnTo>
                    <a:pt x="90" y="27"/>
                  </a:lnTo>
                  <a:lnTo>
                    <a:pt x="94" y="38"/>
                  </a:lnTo>
                  <a:lnTo>
                    <a:pt x="97" y="44"/>
                  </a:lnTo>
                  <a:lnTo>
                    <a:pt x="103" y="40"/>
                  </a:lnTo>
                  <a:lnTo>
                    <a:pt x="110" y="30"/>
                  </a:lnTo>
                  <a:lnTo>
                    <a:pt x="118" y="21"/>
                  </a:lnTo>
                  <a:lnTo>
                    <a:pt x="128"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37">
              <a:extLst>
                <a:ext uri="{FF2B5EF4-FFF2-40B4-BE49-F238E27FC236}">
                  <a16:creationId xmlns:a16="http://schemas.microsoft.com/office/drawing/2014/main" id="{6EBC12E4-824A-4E7D-A72E-C0884410C0F0}"/>
                </a:ext>
              </a:extLst>
            </p:cNvPr>
            <p:cNvSpPr>
              <a:spLocks/>
            </p:cNvSpPr>
            <p:nvPr/>
          </p:nvSpPr>
          <p:spPr bwMode="auto">
            <a:xfrm>
              <a:off x="3895" y="1433"/>
              <a:ext cx="355" cy="321"/>
            </a:xfrm>
            <a:custGeom>
              <a:avLst/>
              <a:gdLst/>
              <a:ahLst/>
              <a:cxnLst>
                <a:cxn ang="0">
                  <a:pos x="377" y="502"/>
                </a:cxn>
                <a:cxn ang="0">
                  <a:pos x="433" y="477"/>
                </a:cxn>
                <a:cxn ang="0">
                  <a:pos x="474" y="429"/>
                </a:cxn>
                <a:cxn ang="0">
                  <a:pos x="496" y="355"/>
                </a:cxn>
                <a:cxn ang="0">
                  <a:pos x="497" y="271"/>
                </a:cxn>
                <a:cxn ang="0">
                  <a:pos x="480" y="205"/>
                </a:cxn>
                <a:cxn ang="0">
                  <a:pos x="445" y="160"/>
                </a:cxn>
                <a:cxn ang="0">
                  <a:pos x="395" y="137"/>
                </a:cxn>
                <a:cxn ang="0">
                  <a:pos x="331" y="138"/>
                </a:cxn>
                <a:cxn ang="0">
                  <a:pos x="273" y="168"/>
                </a:cxn>
                <a:cxn ang="0">
                  <a:pos x="234" y="223"/>
                </a:cxn>
                <a:cxn ang="0">
                  <a:pos x="213" y="294"/>
                </a:cxn>
                <a:cxn ang="0">
                  <a:pos x="213" y="373"/>
                </a:cxn>
                <a:cxn ang="0">
                  <a:pos x="234" y="438"/>
                </a:cxn>
                <a:cxn ang="0">
                  <a:pos x="270" y="482"/>
                </a:cxn>
                <a:cxn ang="0">
                  <a:pos x="317" y="504"/>
                </a:cxn>
                <a:cxn ang="0">
                  <a:pos x="334" y="641"/>
                </a:cxn>
                <a:cxn ang="0">
                  <a:pos x="254" y="634"/>
                </a:cxn>
                <a:cxn ang="0">
                  <a:pos x="185" y="613"/>
                </a:cxn>
                <a:cxn ang="0">
                  <a:pos x="127" y="583"/>
                </a:cxn>
                <a:cxn ang="0">
                  <a:pos x="81" y="544"/>
                </a:cxn>
                <a:cxn ang="0">
                  <a:pos x="45" y="499"/>
                </a:cxn>
                <a:cxn ang="0">
                  <a:pos x="20" y="449"/>
                </a:cxn>
                <a:cxn ang="0">
                  <a:pos x="5" y="397"/>
                </a:cxn>
                <a:cxn ang="0">
                  <a:pos x="0" y="346"/>
                </a:cxn>
                <a:cxn ang="0">
                  <a:pos x="6" y="282"/>
                </a:cxn>
                <a:cxn ang="0">
                  <a:pos x="23" y="221"/>
                </a:cxn>
                <a:cxn ang="0">
                  <a:pos x="52" y="162"/>
                </a:cxn>
                <a:cxn ang="0">
                  <a:pos x="92" y="110"/>
                </a:cxn>
                <a:cxn ang="0">
                  <a:pos x="145" y="65"/>
                </a:cxn>
                <a:cxn ang="0">
                  <a:pos x="210" y="30"/>
                </a:cxn>
                <a:cxn ang="0">
                  <a:pos x="287" y="8"/>
                </a:cxn>
                <a:cxn ang="0">
                  <a:pos x="376" y="0"/>
                </a:cxn>
                <a:cxn ang="0">
                  <a:pos x="450" y="5"/>
                </a:cxn>
                <a:cxn ang="0">
                  <a:pos x="515" y="20"/>
                </a:cxn>
                <a:cxn ang="0">
                  <a:pos x="572" y="46"/>
                </a:cxn>
                <a:cxn ang="0">
                  <a:pos x="620" y="80"/>
                </a:cxn>
                <a:cxn ang="0">
                  <a:pos x="658" y="124"/>
                </a:cxn>
                <a:cxn ang="0">
                  <a:pos x="687" y="176"/>
                </a:cxn>
                <a:cxn ang="0">
                  <a:pos x="704" y="236"/>
                </a:cxn>
                <a:cxn ang="0">
                  <a:pos x="710" y="304"/>
                </a:cxn>
                <a:cxn ang="0">
                  <a:pos x="705" y="356"/>
                </a:cxn>
                <a:cxn ang="0">
                  <a:pos x="692" y="411"/>
                </a:cxn>
                <a:cxn ang="0">
                  <a:pos x="667" y="468"/>
                </a:cxn>
                <a:cxn ang="0">
                  <a:pos x="630" y="521"/>
                </a:cxn>
                <a:cxn ang="0">
                  <a:pos x="580" y="568"/>
                </a:cxn>
                <a:cxn ang="0">
                  <a:pos x="514" y="606"/>
                </a:cxn>
                <a:cxn ang="0">
                  <a:pos x="433" y="631"/>
                </a:cxn>
                <a:cxn ang="0">
                  <a:pos x="334" y="641"/>
                </a:cxn>
              </a:cxnLst>
              <a:rect l="0" t="0" r="r" b="b"/>
              <a:pathLst>
                <a:path w="710" h="641">
                  <a:moveTo>
                    <a:pt x="344" y="506"/>
                  </a:moveTo>
                  <a:lnTo>
                    <a:pt x="377" y="502"/>
                  </a:lnTo>
                  <a:lnTo>
                    <a:pt x="407" y="493"/>
                  </a:lnTo>
                  <a:lnTo>
                    <a:pt x="433" y="477"/>
                  </a:lnTo>
                  <a:lnTo>
                    <a:pt x="456" y="456"/>
                  </a:lnTo>
                  <a:lnTo>
                    <a:pt x="474" y="429"/>
                  </a:lnTo>
                  <a:lnTo>
                    <a:pt x="488" y="394"/>
                  </a:lnTo>
                  <a:lnTo>
                    <a:pt x="496" y="355"/>
                  </a:lnTo>
                  <a:lnTo>
                    <a:pt x="499" y="310"/>
                  </a:lnTo>
                  <a:lnTo>
                    <a:pt x="497" y="271"/>
                  </a:lnTo>
                  <a:lnTo>
                    <a:pt x="490" y="236"/>
                  </a:lnTo>
                  <a:lnTo>
                    <a:pt x="480" y="205"/>
                  </a:lnTo>
                  <a:lnTo>
                    <a:pt x="463" y="180"/>
                  </a:lnTo>
                  <a:lnTo>
                    <a:pt x="445" y="160"/>
                  </a:lnTo>
                  <a:lnTo>
                    <a:pt x="422" y="145"/>
                  </a:lnTo>
                  <a:lnTo>
                    <a:pt x="395" y="137"/>
                  </a:lnTo>
                  <a:lnTo>
                    <a:pt x="365" y="133"/>
                  </a:lnTo>
                  <a:lnTo>
                    <a:pt x="331" y="138"/>
                  </a:lnTo>
                  <a:lnTo>
                    <a:pt x="300" y="150"/>
                  </a:lnTo>
                  <a:lnTo>
                    <a:pt x="273" y="168"/>
                  </a:lnTo>
                  <a:lnTo>
                    <a:pt x="251" y="193"/>
                  </a:lnTo>
                  <a:lnTo>
                    <a:pt x="234" y="223"/>
                  </a:lnTo>
                  <a:lnTo>
                    <a:pt x="221" y="257"/>
                  </a:lnTo>
                  <a:lnTo>
                    <a:pt x="213" y="294"/>
                  </a:lnTo>
                  <a:lnTo>
                    <a:pt x="211" y="333"/>
                  </a:lnTo>
                  <a:lnTo>
                    <a:pt x="213" y="373"/>
                  </a:lnTo>
                  <a:lnTo>
                    <a:pt x="221" y="408"/>
                  </a:lnTo>
                  <a:lnTo>
                    <a:pt x="234" y="438"/>
                  </a:lnTo>
                  <a:lnTo>
                    <a:pt x="250" y="462"/>
                  </a:lnTo>
                  <a:lnTo>
                    <a:pt x="270" y="482"/>
                  </a:lnTo>
                  <a:lnTo>
                    <a:pt x="293" y="494"/>
                  </a:lnTo>
                  <a:lnTo>
                    <a:pt x="317" y="504"/>
                  </a:lnTo>
                  <a:lnTo>
                    <a:pt x="344" y="506"/>
                  </a:lnTo>
                  <a:lnTo>
                    <a:pt x="334" y="641"/>
                  </a:lnTo>
                  <a:lnTo>
                    <a:pt x="293" y="638"/>
                  </a:lnTo>
                  <a:lnTo>
                    <a:pt x="254" y="634"/>
                  </a:lnTo>
                  <a:lnTo>
                    <a:pt x="218" y="625"/>
                  </a:lnTo>
                  <a:lnTo>
                    <a:pt x="185" y="613"/>
                  </a:lnTo>
                  <a:lnTo>
                    <a:pt x="155" y="599"/>
                  </a:lnTo>
                  <a:lnTo>
                    <a:pt x="127" y="583"/>
                  </a:lnTo>
                  <a:lnTo>
                    <a:pt x="103" y="565"/>
                  </a:lnTo>
                  <a:lnTo>
                    <a:pt x="81" y="544"/>
                  </a:lnTo>
                  <a:lnTo>
                    <a:pt x="61" y="522"/>
                  </a:lnTo>
                  <a:lnTo>
                    <a:pt x="45" y="499"/>
                  </a:lnTo>
                  <a:lnTo>
                    <a:pt x="31" y="475"/>
                  </a:lnTo>
                  <a:lnTo>
                    <a:pt x="20" y="449"/>
                  </a:lnTo>
                  <a:lnTo>
                    <a:pt x="12" y="424"/>
                  </a:lnTo>
                  <a:lnTo>
                    <a:pt x="5" y="397"/>
                  </a:lnTo>
                  <a:lnTo>
                    <a:pt x="1" y="371"/>
                  </a:lnTo>
                  <a:lnTo>
                    <a:pt x="0" y="346"/>
                  </a:lnTo>
                  <a:lnTo>
                    <a:pt x="1" y="314"/>
                  </a:lnTo>
                  <a:lnTo>
                    <a:pt x="6" y="282"/>
                  </a:lnTo>
                  <a:lnTo>
                    <a:pt x="13" y="251"/>
                  </a:lnTo>
                  <a:lnTo>
                    <a:pt x="23" y="221"/>
                  </a:lnTo>
                  <a:lnTo>
                    <a:pt x="36" y="191"/>
                  </a:lnTo>
                  <a:lnTo>
                    <a:pt x="52" y="162"/>
                  </a:lnTo>
                  <a:lnTo>
                    <a:pt x="70" y="136"/>
                  </a:lnTo>
                  <a:lnTo>
                    <a:pt x="92" y="110"/>
                  </a:lnTo>
                  <a:lnTo>
                    <a:pt x="118" y="86"/>
                  </a:lnTo>
                  <a:lnTo>
                    <a:pt x="145" y="65"/>
                  </a:lnTo>
                  <a:lnTo>
                    <a:pt x="175" y="46"/>
                  </a:lnTo>
                  <a:lnTo>
                    <a:pt x="210" y="30"/>
                  </a:lnTo>
                  <a:lnTo>
                    <a:pt x="247" y="17"/>
                  </a:lnTo>
                  <a:lnTo>
                    <a:pt x="287" y="8"/>
                  </a:lnTo>
                  <a:lnTo>
                    <a:pt x="330" y="2"/>
                  </a:lnTo>
                  <a:lnTo>
                    <a:pt x="376" y="0"/>
                  </a:lnTo>
                  <a:lnTo>
                    <a:pt x="414" y="1"/>
                  </a:lnTo>
                  <a:lnTo>
                    <a:pt x="450" y="5"/>
                  </a:lnTo>
                  <a:lnTo>
                    <a:pt x="483" y="11"/>
                  </a:lnTo>
                  <a:lnTo>
                    <a:pt x="515" y="20"/>
                  </a:lnTo>
                  <a:lnTo>
                    <a:pt x="545" y="32"/>
                  </a:lnTo>
                  <a:lnTo>
                    <a:pt x="572" y="46"/>
                  </a:lnTo>
                  <a:lnTo>
                    <a:pt x="597" y="62"/>
                  </a:lnTo>
                  <a:lnTo>
                    <a:pt x="620" y="80"/>
                  </a:lnTo>
                  <a:lnTo>
                    <a:pt x="641" y="101"/>
                  </a:lnTo>
                  <a:lnTo>
                    <a:pt x="658" y="124"/>
                  </a:lnTo>
                  <a:lnTo>
                    <a:pt x="674" y="150"/>
                  </a:lnTo>
                  <a:lnTo>
                    <a:pt x="687" y="176"/>
                  </a:lnTo>
                  <a:lnTo>
                    <a:pt x="697" y="205"/>
                  </a:lnTo>
                  <a:lnTo>
                    <a:pt x="704" y="236"/>
                  </a:lnTo>
                  <a:lnTo>
                    <a:pt x="709" y="269"/>
                  </a:lnTo>
                  <a:lnTo>
                    <a:pt x="710" y="304"/>
                  </a:lnTo>
                  <a:lnTo>
                    <a:pt x="709" y="329"/>
                  </a:lnTo>
                  <a:lnTo>
                    <a:pt x="705" y="356"/>
                  </a:lnTo>
                  <a:lnTo>
                    <a:pt x="700" y="384"/>
                  </a:lnTo>
                  <a:lnTo>
                    <a:pt x="692" y="411"/>
                  </a:lnTo>
                  <a:lnTo>
                    <a:pt x="681" y="439"/>
                  </a:lnTo>
                  <a:lnTo>
                    <a:pt x="667" y="468"/>
                  </a:lnTo>
                  <a:lnTo>
                    <a:pt x="650" y="494"/>
                  </a:lnTo>
                  <a:lnTo>
                    <a:pt x="630" y="521"/>
                  </a:lnTo>
                  <a:lnTo>
                    <a:pt x="606" y="545"/>
                  </a:lnTo>
                  <a:lnTo>
                    <a:pt x="580" y="568"/>
                  </a:lnTo>
                  <a:lnTo>
                    <a:pt x="549" y="589"/>
                  </a:lnTo>
                  <a:lnTo>
                    <a:pt x="514" y="606"/>
                  </a:lnTo>
                  <a:lnTo>
                    <a:pt x="476" y="621"/>
                  </a:lnTo>
                  <a:lnTo>
                    <a:pt x="433" y="631"/>
                  </a:lnTo>
                  <a:lnTo>
                    <a:pt x="386" y="638"/>
                  </a:lnTo>
                  <a:lnTo>
                    <a:pt x="334" y="641"/>
                  </a:lnTo>
                  <a:lnTo>
                    <a:pt x="344" y="506"/>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0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4EDA-AA9A-4AD8-9BEF-1CC3B4E9EBE6}"/>
              </a:ext>
            </a:extLst>
          </p:cNvPr>
          <p:cNvSpPr>
            <a:spLocks noGrp="1"/>
          </p:cNvSpPr>
          <p:nvPr>
            <p:ph type="title"/>
          </p:nvPr>
        </p:nvSpPr>
        <p:spPr>
          <a:xfrm>
            <a:off x="685800" y="1524000"/>
            <a:ext cx="6873240" cy="730342"/>
          </a:xfrm>
        </p:spPr>
        <p:txBody>
          <a:bodyPr/>
          <a:lstStyle/>
          <a:p>
            <a:r>
              <a:rPr lang="en-US" dirty="0"/>
              <a:t>Metacognition</a:t>
            </a:r>
          </a:p>
        </p:txBody>
      </p:sp>
      <p:sp>
        <p:nvSpPr>
          <p:cNvPr id="4" name="Text Placeholder 3">
            <a:extLst>
              <a:ext uri="{FF2B5EF4-FFF2-40B4-BE49-F238E27FC236}">
                <a16:creationId xmlns:a16="http://schemas.microsoft.com/office/drawing/2014/main" id="{44C18E5B-CE74-458C-A790-F262EEAE8AC6}"/>
              </a:ext>
            </a:extLst>
          </p:cNvPr>
          <p:cNvSpPr>
            <a:spLocks noGrp="1"/>
          </p:cNvSpPr>
          <p:nvPr>
            <p:ph type="body" sz="half" idx="2"/>
          </p:nvPr>
        </p:nvSpPr>
        <p:spPr>
          <a:xfrm>
            <a:off x="685800" y="2254343"/>
            <a:ext cx="5985933" cy="3964342"/>
          </a:xfrm>
        </p:spPr>
        <p:txBody>
          <a:bodyPr>
            <a:normAutofit/>
          </a:bodyPr>
          <a:lstStyle/>
          <a:p>
            <a:pPr lvl="1"/>
            <a:r>
              <a:rPr lang="en-US" sz="2000" dirty="0"/>
              <a:t>The ability to think about one’s thinking and to evaluate and change what one is doing and thinking during an experience.</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Reflective learning, how does this relate to what I already know</a:t>
            </a:r>
          </a:p>
          <a:p>
            <a:pPr marL="1200150" lvl="2" indent="-285750">
              <a:buFont typeface="Arial" panose="020B0604020202020204" pitchFamily="34" charset="0"/>
              <a:buChar char="•"/>
            </a:pPr>
            <a:r>
              <a:rPr lang="en-US" sz="2000" dirty="0"/>
              <a:t>What’s the next step studying</a:t>
            </a:r>
          </a:p>
          <a:p>
            <a:pPr marL="1200150" lvl="2" indent="-285750">
              <a:buFont typeface="Arial" panose="020B0604020202020204" pitchFamily="34" charset="0"/>
              <a:buChar char="•"/>
            </a:pPr>
            <a:r>
              <a:rPr lang="en-US" sz="2000" dirty="0"/>
              <a:t>Digging deeper</a:t>
            </a:r>
          </a:p>
          <a:p>
            <a:pPr marL="742950" lvl="1" indent="-285750">
              <a:buFont typeface="Arial" panose="020B0604020202020204" pitchFamily="34" charset="0"/>
              <a:buChar char="•"/>
            </a:pPr>
            <a:r>
              <a:rPr lang="en-US" sz="2000" dirty="0"/>
              <a:t>Elastic intelligence</a:t>
            </a:r>
          </a:p>
          <a:p>
            <a:pPr marL="742950" lvl="1" indent="-285750">
              <a:buFont typeface="Arial" panose="020B0604020202020204" pitchFamily="34" charset="0"/>
              <a:buChar char="•"/>
            </a:pPr>
            <a:r>
              <a:rPr lang="en-US" sz="2000" dirty="0"/>
              <a:t>Goal-setting and evaluation of progress</a:t>
            </a:r>
          </a:p>
          <a:p>
            <a:pPr marL="285750" indent="-285750">
              <a:buFont typeface="Arial" panose="020B0604020202020204" pitchFamily="34" charset="0"/>
              <a:buChar char="•"/>
            </a:pPr>
            <a:endParaRPr lang="en-US" sz="2400" dirty="0"/>
          </a:p>
        </p:txBody>
      </p:sp>
      <p:sp>
        <p:nvSpPr>
          <p:cNvPr id="7" name="TextBox 6">
            <a:extLst>
              <a:ext uri="{FF2B5EF4-FFF2-40B4-BE49-F238E27FC236}">
                <a16:creationId xmlns:a16="http://schemas.microsoft.com/office/drawing/2014/main" id="{489B45A8-0091-431E-944A-4B79D7F6AF0D}"/>
              </a:ext>
            </a:extLst>
          </p:cNvPr>
          <p:cNvSpPr txBox="1"/>
          <p:nvPr/>
        </p:nvSpPr>
        <p:spPr>
          <a:xfrm>
            <a:off x="849086" y="6120711"/>
            <a:ext cx="10493828" cy="707886"/>
          </a:xfrm>
          <a:prstGeom prst="rect">
            <a:avLst/>
          </a:prstGeom>
          <a:noFill/>
        </p:spPr>
        <p:txBody>
          <a:bodyPr wrap="square" rtlCol="0">
            <a:spAutoFit/>
          </a:bodyPr>
          <a:lstStyle/>
          <a:p>
            <a:pPr algn="r"/>
            <a:r>
              <a:rPr lang="en-US" sz="1000" dirty="0"/>
              <a:t>Image retrieved from https://www.google.com/</a:t>
            </a:r>
            <a:r>
              <a:rPr lang="en-US" sz="1000" dirty="0" err="1"/>
              <a:t>imgres?imgurl</a:t>
            </a:r>
            <a:r>
              <a:rPr lang="en-US" sz="1000" dirty="0"/>
              <a:t>=https://www.edutopia.org/sites/default/files/styles/</a:t>
            </a:r>
            <a:r>
              <a:rPr lang="en-US" sz="1000" dirty="0" err="1"/>
              <a:t>share_image</a:t>
            </a:r>
            <a:r>
              <a:rPr lang="en-US" sz="1000" dirty="0"/>
              <a:t>/public/</a:t>
            </a:r>
            <a:r>
              <a:rPr lang="en-US" sz="1000" dirty="0" err="1"/>
              <a:t>cover_media</a:t>
            </a:r>
            <a:r>
              <a:rPr lang="en-US" sz="1000" dirty="0"/>
              <a:t>/wilson-metacognition-460x345.jpg%3Fitok%3DtlaonWNw&amp;imgrefurl=https://www.edutopia.org/blog/metacognition-gift-that-keeps-giving-donna-wilson-marcus-conyers&amp;h=345&amp;w=460&amp;tbnid=959uJmqaOpHIsM:&amp;</a:t>
            </a:r>
            <a:r>
              <a:rPr lang="en-US" sz="1000" dirty="0" err="1"/>
              <a:t>tbnh</a:t>
            </a:r>
            <a:r>
              <a:rPr lang="en-US" sz="1000" dirty="0"/>
              <a:t>=71&amp;tbnw=94&amp;usg=__czb9c4WTOElWmBBhRqV2Z7CfF0U=&amp;vet=10ahUKEwjkhPC6yqrXAhWC5yYKHf64CJgQ_B0ItQEwEw..i&amp;docid=</a:t>
            </a:r>
            <a:r>
              <a:rPr lang="en-US" sz="1000" dirty="0" err="1"/>
              <a:t>URfPyPxHJCJHuM&amp;itg</a:t>
            </a:r>
            <a:r>
              <a:rPr lang="en-US" sz="1000" dirty="0"/>
              <a:t>=1&amp;sa=</a:t>
            </a:r>
            <a:r>
              <a:rPr lang="en-US" sz="1000" dirty="0" err="1"/>
              <a:t>X&amp;ved</a:t>
            </a:r>
            <a:r>
              <a:rPr lang="en-US" sz="1000" dirty="0"/>
              <a:t>=0ahUKEwjkhPC6yqrXAhWC5yYKHf64CJgQ_B0ItQEwEw</a:t>
            </a:r>
          </a:p>
        </p:txBody>
      </p:sp>
      <p:pic>
        <p:nvPicPr>
          <p:cNvPr id="15" name="Picture Placeholder 14">
            <a:extLst>
              <a:ext uri="{FF2B5EF4-FFF2-40B4-BE49-F238E27FC236}">
                <a16:creationId xmlns:a16="http://schemas.microsoft.com/office/drawing/2014/main" id="{24D64043-60C0-45AE-B712-1674AACE44F5}"/>
              </a:ext>
            </a:extLst>
          </p:cNvPr>
          <p:cNvPicPr>
            <a:picLocks noGrp="1" noChangeAspect="1"/>
          </p:cNvPicPr>
          <p:nvPr>
            <p:ph type="pic" idx="1"/>
          </p:nvPr>
        </p:nvPicPr>
        <p:blipFill>
          <a:blip r:embed="rId2"/>
          <a:stretch>
            <a:fillRect/>
          </a:stretch>
        </p:blipFill>
        <p:spPr>
          <a:xfrm>
            <a:off x="6879763" y="1774371"/>
            <a:ext cx="4785226" cy="3570515"/>
          </a:xfrm>
        </p:spPr>
      </p:pic>
    </p:spTree>
    <p:extLst>
      <p:ext uri="{BB962C8B-B14F-4D97-AF65-F5344CB8AC3E}">
        <p14:creationId xmlns:p14="http://schemas.microsoft.com/office/powerpoint/2010/main" val="122026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1000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0" presetClass="entr" presetSubtype="0" fill="hold" nodeType="withEffect">
                                  <p:stCondLst>
                                    <p:cond delay="10000"/>
                                  </p:stCondLst>
                                  <p:childTnLst>
                                    <p:set>
                                      <p:cBhvr>
                                        <p:cTn id="8" dur="1" fill="hold">
                                          <p:stCondLst>
                                            <p:cond delay="0"/>
                                          </p:stCondLst>
                                        </p:cTn>
                                        <p:tgtEl>
                                          <p:spTgt spid="4">
                                            <p:txEl>
                                              <p:pRg st="2" end="2"/>
                                            </p:txEl>
                                          </p:spTgt>
                                        </p:tgtEl>
                                        <p:attrNameLst>
                                          <p:attrName>style.visibility</p:attrName>
                                        </p:attrNameLst>
                                      </p:cBhvr>
                                      <p:to>
                                        <p:strVal val="visible"/>
                                      </p:to>
                                    </p:set>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500"/>
                                        <p:tgtEl>
                                          <p:spTgt spid="4">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32A10-C7ED-48E0-9E95-93F05D562882}"/>
              </a:ext>
            </a:extLst>
          </p:cNvPr>
          <p:cNvSpPr>
            <a:spLocks noGrp="1"/>
          </p:cNvSpPr>
          <p:nvPr>
            <p:ph sz="half" idx="1"/>
          </p:nvPr>
        </p:nvSpPr>
        <p:spPr>
          <a:xfrm>
            <a:off x="685800" y="1600201"/>
            <a:ext cx="5334000" cy="4618484"/>
          </a:xfrm>
        </p:spPr>
        <p:txBody>
          <a:bodyPr>
            <a:normAutofit/>
          </a:bodyPr>
          <a:lstStyle/>
          <a:p>
            <a:pPr marL="0" indent="0">
              <a:buNone/>
            </a:pPr>
            <a:r>
              <a:rPr lang="en-US" sz="2800" b="1" dirty="0"/>
              <a:t>Dollar Bill</a:t>
            </a:r>
          </a:p>
          <a:p>
            <a:pPr marL="0" indent="0">
              <a:buNone/>
            </a:pPr>
            <a:r>
              <a:rPr lang="en-US" sz="2800" b="1" dirty="0"/>
              <a:t>Dice</a:t>
            </a:r>
          </a:p>
          <a:p>
            <a:pPr marL="0" indent="0">
              <a:buNone/>
            </a:pPr>
            <a:r>
              <a:rPr lang="en-US" sz="2800" b="1" dirty="0"/>
              <a:t>Tricycle</a:t>
            </a:r>
          </a:p>
          <a:p>
            <a:pPr marL="0" indent="0">
              <a:buNone/>
            </a:pPr>
            <a:r>
              <a:rPr lang="en-US" sz="2800" b="1" dirty="0"/>
              <a:t>Four-leaf Clover</a:t>
            </a:r>
          </a:p>
          <a:p>
            <a:pPr marL="0" indent="0">
              <a:buNone/>
            </a:pPr>
            <a:r>
              <a:rPr lang="en-US" sz="2800" b="1" dirty="0"/>
              <a:t>Hand</a:t>
            </a:r>
          </a:p>
          <a:p>
            <a:pPr marL="0" indent="0">
              <a:buNone/>
            </a:pPr>
            <a:r>
              <a:rPr lang="en-US" sz="2800" b="1" dirty="0"/>
              <a:t>Six-Pack</a:t>
            </a:r>
          </a:p>
          <a:p>
            <a:pPr marL="0" indent="0">
              <a:buNone/>
            </a:pPr>
            <a:r>
              <a:rPr lang="en-US" sz="2800" b="1" dirty="0"/>
              <a:t>Seven-Up</a:t>
            </a:r>
          </a:p>
          <a:p>
            <a:pPr marL="0" indent="0">
              <a:buNone/>
            </a:pPr>
            <a:r>
              <a:rPr lang="en-US" sz="2800" b="1" dirty="0"/>
              <a:t>Octopus</a:t>
            </a:r>
          </a:p>
          <a:p>
            <a:pPr marL="0" indent="0">
              <a:buNone/>
            </a:pPr>
            <a:endParaRPr lang="en-US" sz="2400" dirty="0"/>
          </a:p>
        </p:txBody>
      </p:sp>
      <p:sp>
        <p:nvSpPr>
          <p:cNvPr id="4" name="Content Placeholder 3">
            <a:extLst>
              <a:ext uri="{FF2B5EF4-FFF2-40B4-BE49-F238E27FC236}">
                <a16:creationId xmlns:a16="http://schemas.microsoft.com/office/drawing/2014/main" id="{134BB516-DA14-4984-A082-D5358EE399CA}"/>
              </a:ext>
            </a:extLst>
          </p:cNvPr>
          <p:cNvSpPr>
            <a:spLocks noGrp="1"/>
          </p:cNvSpPr>
          <p:nvPr>
            <p:ph sz="half" idx="2"/>
          </p:nvPr>
        </p:nvSpPr>
        <p:spPr>
          <a:xfrm>
            <a:off x="6172200" y="1600201"/>
            <a:ext cx="5334000" cy="4618484"/>
          </a:xfrm>
        </p:spPr>
        <p:txBody>
          <a:bodyPr>
            <a:normAutofit/>
          </a:bodyPr>
          <a:lstStyle/>
          <a:p>
            <a:pPr marL="0" indent="0">
              <a:buNone/>
            </a:pPr>
            <a:r>
              <a:rPr lang="en-US" sz="2800" b="1" dirty="0"/>
              <a:t>Cat Lives</a:t>
            </a:r>
          </a:p>
          <a:p>
            <a:pPr marL="0" indent="0">
              <a:buNone/>
            </a:pPr>
            <a:r>
              <a:rPr lang="en-US" sz="2800" b="1" dirty="0"/>
              <a:t>Bowling Pins</a:t>
            </a:r>
          </a:p>
          <a:p>
            <a:pPr marL="0" indent="0">
              <a:buNone/>
            </a:pPr>
            <a:r>
              <a:rPr lang="en-US" sz="2800" b="1" dirty="0"/>
              <a:t>Football Team</a:t>
            </a:r>
          </a:p>
          <a:p>
            <a:pPr marL="0" indent="0">
              <a:buNone/>
            </a:pPr>
            <a:r>
              <a:rPr lang="en-US" sz="2800" b="1" dirty="0"/>
              <a:t>Dozen Eggs</a:t>
            </a:r>
          </a:p>
          <a:p>
            <a:pPr marL="0" indent="0">
              <a:buNone/>
            </a:pPr>
            <a:r>
              <a:rPr lang="en-US" sz="2800" b="1" dirty="0"/>
              <a:t>Unlucky Friday</a:t>
            </a:r>
          </a:p>
          <a:p>
            <a:pPr marL="0" indent="0">
              <a:buNone/>
            </a:pPr>
            <a:r>
              <a:rPr lang="en-US" sz="2800" b="1" dirty="0"/>
              <a:t>Valentine’s Day</a:t>
            </a:r>
          </a:p>
          <a:p>
            <a:pPr marL="0" indent="0">
              <a:buNone/>
            </a:pPr>
            <a:r>
              <a:rPr lang="en-US" sz="2800" b="1" dirty="0"/>
              <a:t>Quarter Hour</a:t>
            </a:r>
          </a:p>
          <a:p>
            <a:pPr marL="0" indent="0">
              <a:buNone/>
            </a:pPr>
            <a:endParaRPr lang="en-US" sz="2400" dirty="0"/>
          </a:p>
        </p:txBody>
      </p:sp>
    </p:spTree>
    <p:extLst>
      <p:ext uri="{BB962C8B-B14F-4D97-AF65-F5344CB8AC3E}">
        <p14:creationId xmlns:p14="http://schemas.microsoft.com/office/powerpoint/2010/main" val="31992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4500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grpId="0" nodeType="withEffect">
                                  <p:stCondLst>
                                    <p:cond delay="4500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grpId="0" nodeType="withEffect">
                                  <p:stCondLst>
                                    <p:cond delay="4500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4" fill="hold" grpId="0" nodeType="withEffect">
                                  <p:stCondLst>
                                    <p:cond delay="4500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 presetClass="exit" presetSubtype="4" fill="hold" grpId="0" nodeType="withEffect">
                                  <p:stCondLst>
                                    <p:cond delay="4500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2" presetClass="exit" presetSubtype="4" fill="hold" grpId="0" nodeType="withEffect">
                                  <p:stCondLst>
                                    <p:cond delay="45000"/>
                                  </p:stCondLst>
                                  <p:childTnLst>
                                    <p:anim calcmode="lin" valueType="num">
                                      <p:cBhvr additive="base">
                                        <p:cTn id="2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5" end="5"/>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5" end="5"/>
                                            </p:txEl>
                                          </p:spTgt>
                                        </p:tgtEl>
                                        <p:attrNameLst>
                                          <p:attrName>style.visibility</p:attrName>
                                        </p:attrNameLst>
                                      </p:cBhvr>
                                      <p:to>
                                        <p:strVal val="hidden"/>
                                      </p:to>
                                    </p:set>
                                  </p:childTnLst>
                                </p:cTn>
                              </p:par>
                              <p:par>
                                <p:cTn id="29" presetID="2" presetClass="exit" presetSubtype="4" fill="hold" grpId="0" nodeType="withEffect">
                                  <p:stCondLst>
                                    <p:cond delay="45000"/>
                                  </p:stCondLst>
                                  <p:childTnLst>
                                    <p:anim calcmode="lin" valueType="num">
                                      <p:cBhvr additive="base">
                                        <p:cTn id="30"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6" end="6"/>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6" end="6"/>
                                            </p:txEl>
                                          </p:spTgt>
                                        </p:tgtEl>
                                        <p:attrNameLst>
                                          <p:attrName>style.visibility</p:attrName>
                                        </p:attrNameLst>
                                      </p:cBhvr>
                                      <p:to>
                                        <p:strVal val="hidden"/>
                                      </p:to>
                                    </p:set>
                                  </p:childTnLst>
                                </p:cTn>
                              </p:par>
                              <p:par>
                                <p:cTn id="33" presetID="2" presetClass="exit" presetSubtype="4" fill="hold" grpId="0" nodeType="withEffect">
                                  <p:stCondLst>
                                    <p:cond delay="45000"/>
                                  </p:stCondLst>
                                  <p:childTnLst>
                                    <p:anim calcmode="lin" valueType="num">
                                      <p:cBhvr additive="base">
                                        <p:cTn id="34"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7" end="7"/>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7" end="7"/>
                                            </p:txEl>
                                          </p:spTgt>
                                        </p:tgtEl>
                                        <p:attrNameLst>
                                          <p:attrName>style.visibility</p:attrName>
                                        </p:attrNameLst>
                                      </p:cBhvr>
                                      <p:to>
                                        <p:strVal val="hidden"/>
                                      </p:to>
                                    </p:set>
                                  </p:childTnLst>
                                </p:cTn>
                              </p:par>
                              <p:par>
                                <p:cTn id="37" presetID="2" presetClass="exit" presetSubtype="4" fill="hold" grpId="0" nodeType="withEffect">
                                  <p:stCondLst>
                                    <p:cond delay="45000"/>
                                  </p:stCondLst>
                                  <p:childTnLst>
                                    <p:anim calcmode="lin" valueType="num">
                                      <p:cBhvr additive="base">
                                        <p:cTn id="38"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4">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4">
                                            <p:txEl>
                                              <p:pRg st="0" end="0"/>
                                            </p:txEl>
                                          </p:spTgt>
                                        </p:tgtEl>
                                        <p:attrNameLst>
                                          <p:attrName>style.visibility</p:attrName>
                                        </p:attrNameLst>
                                      </p:cBhvr>
                                      <p:to>
                                        <p:strVal val="hidden"/>
                                      </p:to>
                                    </p:set>
                                  </p:childTnLst>
                                </p:cTn>
                              </p:par>
                              <p:par>
                                <p:cTn id="41" presetID="2" presetClass="exit" presetSubtype="4" fill="hold" grpId="0" nodeType="withEffect">
                                  <p:stCondLst>
                                    <p:cond delay="45000"/>
                                  </p:stCondLst>
                                  <p:childTnLst>
                                    <p:anim calcmode="lin" valueType="num">
                                      <p:cBhvr additive="base">
                                        <p:cTn id="42"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4">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4">
                                            <p:txEl>
                                              <p:pRg st="1" end="1"/>
                                            </p:txEl>
                                          </p:spTgt>
                                        </p:tgtEl>
                                        <p:attrNameLst>
                                          <p:attrName>style.visibility</p:attrName>
                                        </p:attrNameLst>
                                      </p:cBhvr>
                                      <p:to>
                                        <p:strVal val="hidden"/>
                                      </p:to>
                                    </p:set>
                                  </p:childTnLst>
                                </p:cTn>
                              </p:par>
                              <p:par>
                                <p:cTn id="45" presetID="2" presetClass="exit" presetSubtype="4" fill="hold" grpId="0" nodeType="withEffect">
                                  <p:stCondLst>
                                    <p:cond delay="45000"/>
                                  </p:stCondLst>
                                  <p:childTnLst>
                                    <p:anim calcmode="lin" valueType="num">
                                      <p:cBhvr additive="base">
                                        <p:cTn id="46"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p:tgtEl>
                                          <p:spTgt spid="4">
                                            <p:txEl>
                                              <p:pRg st="2" end="2"/>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4">
                                            <p:txEl>
                                              <p:pRg st="2" end="2"/>
                                            </p:txEl>
                                          </p:spTgt>
                                        </p:tgtEl>
                                        <p:attrNameLst>
                                          <p:attrName>style.visibility</p:attrName>
                                        </p:attrNameLst>
                                      </p:cBhvr>
                                      <p:to>
                                        <p:strVal val="hidden"/>
                                      </p:to>
                                    </p:set>
                                  </p:childTnLst>
                                </p:cTn>
                              </p:par>
                              <p:par>
                                <p:cTn id="49" presetID="2" presetClass="exit" presetSubtype="4" fill="hold" grpId="0" nodeType="withEffect">
                                  <p:stCondLst>
                                    <p:cond delay="45000"/>
                                  </p:stCondLst>
                                  <p:childTnLst>
                                    <p:anim calcmode="lin" valueType="num">
                                      <p:cBhvr additive="base">
                                        <p:cTn id="50"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p:tgtEl>
                                          <p:spTgt spid="4">
                                            <p:txEl>
                                              <p:pRg st="3" end="3"/>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4">
                                            <p:txEl>
                                              <p:pRg st="3" end="3"/>
                                            </p:txEl>
                                          </p:spTgt>
                                        </p:tgtEl>
                                        <p:attrNameLst>
                                          <p:attrName>style.visibility</p:attrName>
                                        </p:attrNameLst>
                                      </p:cBhvr>
                                      <p:to>
                                        <p:strVal val="hidden"/>
                                      </p:to>
                                    </p:set>
                                  </p:childTnLst>
                                </p:cTn>
                              </p:par>
                              <p:par>
                                <p:cTn id="53" presetID="2" presetClass="exit" presetSubtype="4" fill="hold" grpId="0" nodeType="withEffect">
                                  <p:stCondLst>
                                    <p:cond delay="45000"/>
                                  </p:stCondLst>
                                  <p:childTnLst>
                                    <p:anim calcmode="lin" valueType="num">
                                      <p:cBhvr additive="base">
                                        <p:cTn id="54"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p:tgtEl>
                                          <p:spTgt spid="4">
                                            <p:txEl>
                                              <p:pRg st="4" end="4"/>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4">
                                            <p:txEl>
                                              <p:pRg st="4" end="4"/>
                                            </p:txEl>
                                          </p:spTgt>
                                        </p:tgtEl>
                                        <p:attrNameLst>
                                          <p:attrName>style.visibility</p:attrName>
                                        </p:attrNameLst>
                                      </p:cBhvr>
                                      <p:to>
                                        <p:strVal val="hidden"/>
                                      </p:to>
                                    </p:set>
                                  </p:childTnLst>
                                </p:cTn>
                              </p:par>
                              <p:par>
                                <p:cTn id="57" presetID="2" presetClass="exit" presetSubtype="4" fill="hold" grpId="0" nodeType="withEffect">
                                  <p:stCondLst>
                                    <p:cond delay="45000"/>
                                  </p:stCondLst>
                                  <p:childTnLst>
                                    <p:anim calcmode="lin" valueType="num">
                                      <p:cBhvr additive="base">
                                        <p:cTn id="58" dur="500"/>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9" dur="500"/>
                                        <p:tgtEl>
                                          <p:spTgt spid="4">
                                            <p:txEl>
                                              <p:pRg st="5" end="5"/>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4">
                                            <p:txEl>
                                              <p:pRg st="5" end="5"/>
                                            </p:txEl>
                                          </p:spTgt>
                                        </p:tgtEl>
                                        <p:attrNameLst>
                                          <p:attrName>style.visibility</p:attrName>
                                        </p:attrNameLst>
                                      </p:cBhvr>
                                      <p:to>
                                        <p:strVal val="hidden"/>
                                      </p:to>
                                    </p:set>
                                  </p:childTnLst>
                                </p:cTn>
                              </p:par>
                              <p:par>
                                <p:cTn id="61" presetID="2" presetClass="exit" presetSubtype="4" fill="hold" grpId="0" nodeType="withEffect">
                                  <p:stCondLst>
                                    <p:cond delay="45000"/>
                                  </p:stCondLst>
                                  <p:childTnLst>
                                    <p:anim calcmode="lin" valueType="num">
                                      <p:cBhvr additive="base">
                                        <p:cTn id="62" dur="500"/>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3" dur="500"/>
                                        <p:tgtEl>
                                          <p:spTgt spid="4">
                                            <p:txEl>
                                              <p:pRg st="6" end="6"/>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Question">
            <a:extLst>
              <a:ext uri="{FF2B5EF4-FFF2-40B4-BE49-F238E27FC236}">
                <a16:creationId xmlns:a16="http://schemas.microsoft.com/office/drawing/2014/main" id="{D4291414-A2AB-4E13-BFA0-8BC83A895722}"/>
              </a:ext>
            </a:extLst>
          </p:cNvPr>
          <p:cNvSpPr txBox="1">
            <a:spLocks/>
          </p:cNvSpPr>
          <p:nvPr/>
        </p:nvSpPr>
        <p:spPr>
          <a:xfrm>
            <a:off x="570154" y="2528048"/>
            <a:ext cx="10499463" cy="1635162"/>
          </a:xfrm>
          <a:prstGeom prst="rect">
            <a:avLst/>
          </a:prstGeom>
        </p:spPr>
        <p:txBody>
          <a:bodyP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4800" b="1" u="sng" dirty="0">
                <a:solidFill>
                  <a:schemeClr val="accent2">
                    <a:lumMod val="60000"/>
                    <a:lumOff val="40000"/>
                  </a:schemeClr>
                </a:solidFill>
                <a:latin typeface="+mn-lt"/>
              </a:rPr>
              <a:t>NOW</a:t>
            </a:r>
            <a:r>
              <a:rPr lang="en-US" sz="4800" dirty="0">
                <a:latin typeface="+mn-lt"/>
              </a:rPr>
              <a:t> How many </a:t>
            </a:r>
            <a:r>
              <a:rPr lang="en-US" sz="4800" i="1" dirty="0">
                <a:latin typeface="+mn-lt"/>
              </a:rPr>
              <a:t>words or phrases </a:t>
            </a:r>
            <a:br>
              <a:rPr lang="en-US" sz="4800" dirty="0">
                <a:latin typeface="+mn-lt"/>
              </a:rPr>
            </a:br>
            <a:r>
              <a:rPr lang="en-US" sz="4800" dirty="0">
                <a:latin typeface="+mn-lt"/>
              </a:rPr>
              <a:t>do you remember?</a:t>
            </a:r>
          </a:p>
        </p:txBody>
      </p:sp>
    </p:spTree>
    <p:extLst>
      <p:ext uri="{BB962C8B-B14F-4D97-AF65-F5344CB8AC3E}">
        <p14:creationId xmlns:p14="http://schemas.microsoft.com/office/powerpoint/2010/main" val="12303213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E7C6BC-405C-4A90-8FEA-2428CC6F28A6}"/>
              </a:ext>
            </a:extLst>
          </p:cNvPr>
          <p:cNvSpPr txBox="1"/>
          <p:nvPr/>
        </p:nvSpPr>
        <p:spPr>
          <a:xfrm>
            <a:off x="1054248" y="2290742"/>
            <a:ext cx="10101431" cy="2308324"/>
          </a:xfrm>
          <a:prstGeom prst="rect">
            <a:avLst/>
          </a:prstGeom>
          <a:noFill/>
        </p:spPr>
        <p:txBody>
          <a:bodyPr wrap="square" rtlCol="0">
            <a:spAutoFit/>
          </a:bodyPr>
          <a:lstStyle/>
          <a:p>
            <a:r>
              <a:rPr lang="en-US" sz="3600" dirty="0"/>
              <a:t>Look at the words again.</a:t>
            </a:r>
          </a:p>
          <a:p>
            <a:endParaRPr lang="en-US" sz="3600" dirty="0"/>
          </a:p>
          <a:p>
            <a:endParaRPr lang="en-US" sz="3600" dirty="0"/>
          </a:p>
          <a:p>
            <a:r>
              <a:rPr lang="en-US" sz="3600" dirty="0"/>
              <a:t>How are they arranged? Is there a pattern?</a:t>
            </a:r>
          </a:p>
        </p:txBody>
      </p:sp>
    </p:spTree>
    <p:extLst>
      <p:ext uri="{BB962C8B-B14F-4D97-AF65-F5344CB8AC3E}">
        <p14:creationId xmlns:p14="http://schemas.microsoft.com/office/powerpoint/2010/main" val="3304402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32A10-C7ED-48E0-9E95-93F05D562882}"/>
              </a:ext>
            </a:extLst>
          </p:cNvPr>
          <p:cNvSpPr>
            <a:spLocks noGrp="1"/>
          </p:cNvSpPr>
          <p:nvPr>
            <p:ph sz="half" idx="1"/>
          </p:nvPr>
        </p:nvSpPr>
        <p:spPr>
          <a:xfrm>
            <a:off x="685800" y="1600201"/>
            <a:ext cx="5334000" cy="4618484"/>
          </a:xfrm>
        </p:spPr>
        <p:txBody>
          <a:bodyPr>
            <a:normAutofit/>
          </a:bodyPr>
          <a:lstStyle/>
          <a:p>
            <a:pPr marL="0" indent="0">
              <a:buNone/>
            </a:pPr>
            <a:r>
              <a:rPr lang="en-US" sz="2800" b="1" dirty="0"/>
              <a:t>Dollar Bill</a:t>
            </a:r>
          </a:p>
          <a:p>
            <a:pPr marL="0" indent="0">
              <a:buNone/>
            </a:pPr>
            <a:r>
              <a:rPr lang="en-US" sz="2800" b="1" dirty="0"/>
              <a:t>Dice</a:t>
            </a:r>
          </a:p>
          <a:p>
            <a:pPr marL="0" indent="0">
              <a:buNone/>
            </a:pPr>
            <a:r>
              <a:rPr lang="en-US" sz="2800" b="1" dirty="0"/>
              <a:t>Tricycle</a:t>
            </a:r>
          </a:p>
          <a:p>
            <a:pPr marL="0" indent="0">
              <a:buNone/>
            </a:pPr>
            <a:r>
              <a:rPr lang="en-US" sz="2800" b="1" dirty="0"/>
              <a:t>Four-leaf Clover</a:t>
            </a:r>
          </a:p>
          <a:p>
            <a:pPr marL="0" indent="0">
              <a:buNone/>
            </a:pPr>
            <a:r>
              <a:rPr lang="en-US" sz="2800" b="1" dirty="0"/>
              <a:t>Hand</a:t>
            </a:r>
          </a:p>
          <a:p>
            <a:pPr marL="0" indent="0">
              <a:buNone/>
            </a:pPr>
            <a:r>
              <a:rPr lang="en-US" sz="2800" b="1" dirty="0"/>
              <a:t>Six-Pack</a:t>
            </a:r>
          </a:p>
          <a:p>
            <a:pPr marL="0" indent="0">
              <a:buNone/>
            </a:pPr>
            <a:r>
              <a:rPr lang="en-US" sz="2800" b="1" dirty="0"/>
              <a:t>Seven-Up</a:t>
            </a:r>
          </a:p>
          <a:p>
            <a:pPr marL="0" indent="0">
              <a:buNone/>
            </a:pPr>
            <a:r>
              <a:rPr lang="en-US" sz="2800" b="1" dirty="0"/>
              <a:t>Octopus</a:t>
            </a:r>
          </a:p>
          <a:p>
            <a:pPr marL="0" indent="0">
              <a:buNone/>
            </a:pPr>
            <a:endParaRPr lang="en-US" sz="2400" dirty="0"/>
          </a:p>
        </p:txBody>
      </p:sp>
      <p:sp>
        <p:nvSpPr>
          <p:cNvPr id="4" name="Content Placeholder 3">
            <a:extLst>
              <a:ext uri="{FF2B5EF4-FFF2-40B4-BE49-F238E27FC236}">
                <a16:creationId xmlns:a16="http://schemas.microsoft.com/office/drawing/2014/main" id="{134BB516-DA14-4984-A082-D5358EE399CA}"/>
              </a:ext>
            </a:extLst>
          </p:cNvPr>
          <p:cNvSpPr>
            <a:spLocks noGrp="1"/>
          </p:cNvSpPr>
          <p:nvPr>
            <p:ph sz="half" idx="2"/>
          </p:nvPr>
        </p:nvSpPr>
        <p:spPr>
          <a:xfrm>
            <a:off x="6172200" y="1600201"/>
            <a:ext cx="5334000" cy="4618484"/>
          </a:xfrm>
        </p:spPr>
        <p:txBody>
          <a:bodyPr>
            <a:normAutofit/>
          </a:bodyPr>
          <a:lstStyle/>
          <a:p>
            <a:pPr marL="0" indent="0">
              <a:buNone/>
            </a:pPr>
            <a:r>
              <a:rPr lang="en-US" sz="2800" b="1" dirty="0"/>
              <a:t>Cat Lives</a:t>
            </a:r>
          </a:p>
          <a:p>
            <a:pPr marL="0" indent="0">
              <a:buNone/>
            </a:pPr>
            <a:r>
              <a:rPr lang="en-US" sz="2800" b="1" dirty="0"/>
              <a:t>Bowling Pins</a:t>
            </a:r>
          </a:p>
          <a:p>
            <a:pPr marL="0" indent="0">
              <a:buNone/>
            </a:pPr>
            <a:r>
              <a:rPr lang="en-US" sz="2800" b="1" dirty="0"/>
              <a:t>Football Team</a:t>
            </a:r>
          </a:p>
          <a:p>
            <a:pPr marL="0" indent="0">
              <a:buNone/>
            </a:pPr>
            <a:r>
              <a:rPr lang="en-US" sz="2800" b="1" dirty="0"/>
              <a:t>Dozen Eggs</a:t>
            </a:r>
          </a:p>
          <a:p>
            <a:pPr marL="0" indent="0">
              <a:buNone/>
            </a:pPr>
            <a:r>
              <a:rPr lang="en-US" sz="2800" b="1" dirty="0"/>
              <a:t>Unlucky Friday</a:t>
            </a:r>
          </a:p>
          <a:p>
            <a:pPr marL="0" indent="0">
              <a:buNone/>
            </a:pPr>
            <a:r>
              <a:rPr lang="en-US" sz="2800" b="1" dirty="0"/>
              <a:t>Valentine’s Day</a:t>
            </a:r>
          </a:p>
          <a:p>
            <a:pPr marL="0" indent="0">
              <a:buNone/>
            </a:pPr>
            <a:r>
              <a:rPr lang="en-US" sz="2800" b="1" dirty="0"/>
              <a:t>Quarter Hour</a:t>
            </a:r>
          </a:p>
          <a:p>
            <a:pPr marL="0" indent="0">
              <a:buNone/>
            </a:pPr>
            <a:endParaRPr lang="en-US" sz="2400" dirty="0"/>
          </a:p>
        </p:txBody>
      </p:sp>
    </p:spTree>
    <p:extLst>
      <p:ext uri="{BB962C8B-B14F-4D97-AF65-F5344CB8AC3E}">
        <p14:creationId xmlns:p14="http://schemas.microsoft.com/office/powerpoint/2010/main" val="121510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4500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grpId="0" nodeType="withEffect">
                                  <p:stCondLst>
                                    <p:cond delay="4500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grpId="0" nodeType="withEffect">
                                  <p:stCondLst>
                                    <p:cond delay="4500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4" fill="hold" grpId="0" nodeType="withEffect">
                                  <p:stCondLst>
                                    <p:cond delay="4500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 presetClass="exit" presetSubtype="4" fill="hold" grpId="0" nodeType="withEffect">
                                  <p:stCondLst>
                                    <p:cond delay="4500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2" presetClass="exit" presetSubtype="4" fill="hold" grpId="0" nodeType="withEffect">
                                  <p:stCondLst>
                                    <p:cond delay="45000"/>
                                  </p:stCondLst>
                                  <p:childTnLst>
                                    <p:anim calcmode="lin" valueType="num">
                                      <p:cBhvr additive="base">
                                        <p:cTn id="2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5" end="5"/>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5" end="5"/>
                                            </p:txEl>
                                          </p:spTgt>
                                        </p:tgtEl>
                                        <p:attrNameLst>
                                          <p:attrName>style.visibility</p:attrName>
                                        </p:attrNameLst>
                                      </p:cBhvr>
                                      <p:to>
                                        <p:strVal val="hidden"/>
                                      </p:to>
                                    </p:set>
                                  </p:childTnLst>
                                </p:cTn>
                              </p:par>
                              <p:par>
                                <p:cTn id="29" presetID="2" presetClass="exit" presetSubtype="4" fill="hold" grpId="0" nodeType="withEffect">
                                  <p:stCondLst>
                                    <p:cond delay="45000"/>
                                  </p:stCondLst>
                                  <p:childTnLst>
                                    <p:anim calcmode="lin" valueType="num">
                                      <p:cBhvr additive="base">
                                        <p:cTn id="30"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6" end="6"/>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6" end="6"/>
                                            </p:txEl>
                                          </p:spTgt>
                                        </p:tgtEl>
                                        <p:attrNameLst>
                                          <p:attrName>style.visibility</p:attrName>
                                        </p:attrNameLst>
                                      </p:cBhvr>
                                      <p:to>
                                        <p:strVal val="hidden"/>
                                      </p:to>
                                    </p:set>
                                  </p:childTnLst>
                                </p:cTn>
                              </p:par>
                              <p:par>
                                <p:cTn id="33" presetID="2" presetClass="exit" presetSubtype="4" fill="hold" grpId="0" nodeType="withEffect">
                                  <p:stCondLst>
                                    <p:cond delay="45000"/>
                                  </p:stCondLst>
                                  <p:childTnLst>
                                    <p:anim calcmode="lin" valueType="num">
                                      <p:cBhvr additive="base">
                                        <p:cTn id="34"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7" end="7"/>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7" end="7"/>
                                            </p:txEl>
                                          </p:spTgt>
                                        </p:tgtEl>
                                        <p:attrNameLst>
                                          <p:attrName>style.visibility</p:attrName>
                                        </p:attrNameLst>
                                      </p:cBhvr>
                                      <p:to>
                                        <p:strVal val="hidden"/>
                                      </p:to>
                                    </p:set>
                                  </p:childTnLst>
                                </p:cTn>
                              </p:par>
                              <p:par>
                                <p:cTn id="37" presetID="2" presetClass="exit" presetSubtype="4" fill="hold" grpId="0" nodeType="withEffect">
                                  <p:stCondLst>
                                    <p:cond delay="45000"/>
                                  </p:stCondLst>
                                  <p:childTnLst>
                                    <p:anim calcmode="lin" valueType="num">
                                      <p:cBhvr additive="base">
                                        <p:cTn id="38"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4">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4">
                                            <p:txEl>
                                              <p:pRg st="0" end="0"/>
                                            </p:txEl>
                                          </p:spTgt>
                                        </p:tgtEl>
                                        <p:attrNameLst>
                                          <p:attrName>style.visibility</p:attrName>
                                        </p:attrNameLst>
                                      </p:cBhvr>
                                      <p:to>
                                        <p:strVal val="hidden"/>
                                      </p:to>
                                    </p:set>
                                  </p:childTnLst>
                                </p:cTn>
                              </p:par>
                              <p:par>
                                <p:cTn id="41" presetID="2" presetClass="exit" presetSubtype="4" fill="hold" grpId="0" nodeType="withEffect">
                                  <p:stCondLst>
                                    <p:cond delay="45000"/>
                                  </p:stCondLst>
                                  <p:childTnLst>
                                    <p:anim calcmode="lin" valueType="num">
                                      <p:cBhvr additive="base">
                                        <p:cTn id="42"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4">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4">
                                            <p:txEl>
                                              <p:pRg st="1" end="1"/>
                                            </p:txEl>
                                          </p:spTgt>
                                        </p:tgtEl>
                                        <p:attrNameLst>
                                          <p:attrName>style.visibility</p:attrName>
                                        </p:attrNameLst>
                                      </p:cBhvr>
                                      <p:to>
                                        <p:strVal val="hidden"/>
                                      </p:to>
                                    </p:set>
                                  </p:childTnLst>
                                </p:cTn>
                              </p:par>
                              <p:par>
                                <p:cTn id="45" presetID="2" presetClass="exit" presetSubtype="4" fill="hold" grpId="0" nodeType="withEffect">
                                  <p:stCondLst>
                                    <p:cond delay="45000"/>
                                  </p:stCondLst>
                                  <p:childTnLst>
                                    <p:anim calcmode="lin" valueType="num">
                                      <p:cBhvr additive="base">
                                        <p:cTn id="46"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p:tgtEl>
                                          <p:spTgt spid="4">
                                            <p:txEl>
                                              <p:pRg st="2" end="2"/>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4">
                                            <p:txEl>
                                              <p:pRg st="2" end="2"/>
                                            </p:txEl>
                                          </p:spTgt>
                                        </p:tgtEl>
                                        <p:attrNameLst>
                                          <p:attrName>style.visibility</p:attrName>
                                        </p:attrNameLst>
                                      </p:cBhvr>
                                      <p:to>
                                        <p:strVal val="hidden"/>
                                      </p:to>
                                    </p:set>
                                  </p:childTnLst>
                                </p:cTn>
                              </p:par>
                              <p:par>
                                <p:cTn id="49" presetID="2" presetClass="exit" presetSubtype="4" fill="hold" grpId="0" nodeType="withEffect">
                                  <p:stCondLst>
                                    <p:cond delay="45000"/>
                                  </p:stCondLst>
                                  <p:childTnLst>
                                    <p:anim calcmode="lin" valueType="num">
                                      <p:cBhvr additive="base">
                                        <p:cTn id="50"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p:tgtEl>
                                          <p:spTgt spid="4">
                                            <p:txEl>
                                              <p:pRg st="3" end="3"/>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4">
                                            <p:txEl>
                                              <p:pRg st="3" end="3"/>
                                            </p:txEl>
                                          </p:spTgt>
                                        </p:tgtEl>
                                        <p:attrNameLst>
                                          <p:attrName>style.visibility</p:attrName>
                                        </p:attrNameLst>
                                      </p:cBhvr>
                                      <p:to>
                                        <p:strVal val="hidden"/>
                                      </p:to>
                                    </p:set>
                                  </p:childTnLst>
                                </p:cTn>
                              </p:par>
                              <p:par>
                                <p:cTn id="53" presetID="2" presetClass="exit" presetSubtype="4" fill="hold" grpId="0" nodeType="withEffect">
                                  <p:stCondLst>
                                    <p:cond delay="45000"/>
                                  </p:stCondLst>
                                  <p:childTnLst>
                                    <p:anim calcmode="lin" valueType="num">
                                      <p:cBhvr additive="base">
                                        <p:cTn id="54"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p:tgtEl>
                                          <p:spTgt spid="4">
                                            <p:txEl>
                                              <p:pRg st="4" end="4"/>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4">
                                            <p:txEl>
                                              <p:pRg st="4" end="4"/>
                                            </p:txEl>
                                          </p:spTgt>
                                        </p:tgtEl>
                                        <p:attrNameLst>
                                          <p:attrName>style.visibility</p:attrName>
                                        </p:attrNameLst>
                                      </p:cBhvr>
                                      <p:to>
                                        <p:strVal val="hidden"/>
                                      </p:to>
                                    </p:set>
                                  </p:childTnLst>
                                </p:cTn>
                              </p:par>
                              <p:par>
                                <p:cTn id="57" presetID="2" presetClass="exit" presetSubtype="4" fill="hold" grpId="0" nodeType="withEffect">
                                  <p:stCondLst>
                                    <p:cond delay="45000"/>
                                  </p:stCondLst>
                                  <p:childTnLst>
                                    <p:anim calcmode="lin" valueType="num">
                                      <p:cBhvr additive="base">
                                        <p:cTn id="58" dur="500"/>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9" dur="500"/>
                                        <p:tgtEl>
                                          <p:spTgt spid="4">
                                            <p:txEl>
                                              <p:pRg st="5" end="5"/>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4">
                                            <p:txEl>
                                              <p:pRg st="5" end="5"/>
                                            </p:txEl>
                                          </p:spTgt>
                                        </p:tgtEl>
                                        <p:attrNameLst>
                                          <p:attrName>style.visibility</p:attrName>
                                        </p:attrNameLst>
                                      </p:cBhvr>
                                      <p:to>
                                        <p:strVal val="hidden"/>
                                      </p:to>
                                    </p:set>
                                  </p:childTnLst>
                                </p:cTn>
                              </p:par>
                              <p:par>
                                <p:cTn id="61" presetID="2" presetClass="exit" presetSubtype="4" fill="hold" grpId="0" nodeType="withEffect">
                                  <p:stCondLst>
                                    <p:cond delay="45000"/>
                                  </p:stCondLst>
                                  <p:childTnLst>
                                    <p:anim calcmode="lin" valueType="num">
                                      <p:cBhvr additive="base">
                                        <p:cTn id="62" dur="500"/>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3" dur="500"/>
                                        <p:tgtEl>
                                          <p:spTgt spid="4">
                                            <p:txEl>
                                              <p:pRg st="6" end="6"/>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C9D79-4C78-46F2-9427-7081C032B824}"/>
              </a:ext>
            </a:extLst>
          </p:cNvPr>
          <p:cNvSpPr txBox="1"/>
          <p:nvPr/>
        </p:nvSpPr>
        <p:spPr>
          <a:xfrm>
            <a:off x="2373086" y="1883229"/>
            <a:ext cx="7260771" cy="2862322"/>
          </a:xfrm>
          <a:prstGeom prst="rect">
            <a:avLst/>
          </a:prstGeom>
          <a:noFill/>
        </p:spPr>
        <p:txBody>
          <a:bodyPr wrap="square" rtlCol="0">
            <a:spAutoFit/>
          </a:bodyPr>
          <a:lstStyle/>
          <a:p>
            <a:r>
              <a:rPr lang="en-US" sz="3600" dirty="0"/>
              <a:t>Try again.</a:t>
            </a:r>
          </a:p>
          <a:p>
            <a:endParaRPr lang="en-US" sz="3600" dirty="0"/>
          </a:p>
          <a:p>
            <a:endParaRPr lang="en-US" sz="3600" dirty="0"/>
          </a:p>
          <a:p>
            <a:r>
              <a:rPr lang="en-US" sz="3600" dirty="0"/>
              <a:t>How many words or phrases do you remember now?</a:t>
            </a:r>
          </a:p>
        </p:txBody>
      </p:sp>
    </p:spTree>
    <p:extLst>
      <p:ext uri="{BB962C8B-B14F-4D97-AF65-F5344CB8AC3E}">
        <p14:creationId xmlns:p14="http://schemas.microsoft.com/office/powerpoint/2010/main" val="1528492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5BDC056-4625-4D92-91DF-A22CF25DD075}"/>
              </a:ext>
            </a:extLst>
          </p:cNvPr>
          <p:cNvSpPr txBox="1">
            <a:spLocks noChangeArrowheads="1"/>
          </p:cNvSpPr>
          <p:nvPr/>
        </p:nvSpPr>
        <p:spPr>
          <a:xfrm>
            <a:off x="1066799" y="2362200"/>
            <a:ext cx="9720943" cy="2068286"/>
          </a:xfrm>
          <a:prstGeom prst="rect">
            <a:avLst/>
          </a:prstGeom>
        </p:spPr>
        <p:txBody>
          <a:bodyP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a:latin typeface="+mn-lt"/>
              </a:rPr>
              <a:t>What were two major differences between the first attempt </a:t>
            </a:r>
            <a:br>
              <a:rPr lang="en-US" b="1">
                <a:latin typeface="+mn-lt"/>
              </a:rPr>
            </a:br>
            <a:r>
              <a:rPr lang="en-US" b="1">
                <a:latin typeface="+mn-lt"/>
              </a:rPr>
              <a:t>and the second attempt?</a:t>
            </a:r>
            <a:endParaRPr lang="en-US" b="1" dirty="0">
              <a:latin typeface="+mn-lt"/>
            </a:endParaRPr>
          </a:p>
        </p:txBody>
      </p:sp>
    </p:spTree>
    <p:extLst>
      <p:ext uri="{BB962C8B-B14F-4D97-AF65-F5344CB8AC3E}">
        <p14:creationId xmlns:p14="http://schemas.microsoft.com/office/powerpoint/2010/main" val="1087782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82626-F024-4975-ACF5-D17462B7F246}"/>
              </a:ext>
            </a:extLst>
          </p:cNvPr>
          <p:cNvSpPr txBox="1"/>
          <p:nvPr/>
        </p:nvSpPr>
        <p:spPr>
          <a:xfrm>
            <a:off x="1032734" y="1632857"/>
            <a:ext cx="10273553" cy="3046988"/>
          </a:xfrm>
          <a:prstGeom prst="rect">
            <a:avLst/>
          </a:prstGeom>
          <a:noFill/>
        </p:spPr>
        <p:txBody>
          <a:bodyPr wrap="square" rtlCol="0">
            <a:spAutoFit/>
          </a:bodyPr>
          <a:lstStyle/>
          <a:p>
            <a:pPr marL="342900" indent="-342900">
              <a:buFont typeface="+mj-lt"/>
              <a:buAutoNum type="arabicPeriod"/>
            </a:pPr>
            <a:r>
              <a:rPr lang="en-US" sz="3600" dirty="0"/>
              <a:t>We knew what the task was.</a:t>
            </a:r>
          </a:p>
          <a:p>
            <a:pPr marL="342900" indent="-342900">
              <a:buFont typeface="+mj-lt"/>
              <a:buAutoNum type="arabicPeriod"/>
            </a:pPr>
            <a:endParaRPr lang="en-US" sz="3600" dirty="0"/>
          </a:p>
          <a:p>
            <a:pPr marL="342900" indent="-342900">
              <a:buFont typeface="+mj-lt"/>
              <a:buAutoNum type="arabicPeriod"/>
            </a:pPr>
            <a:endParaRPr lang="en-US" sz="3600" dirty="0"/>
          </a:p>
          <a:p>
            <a:pPr marL="342900" indent="-342900">
              <a:buFont typeface="+mj-lt"/>
              <a:buAutoNum type="arabicPeriod"/>
            </a:pPr>
            <a:r>
              <a:rPr lang="en-US" sz="3600" dirty="0"/>
              <a:t>We </a:t>
            </a:r>
            <a:r>
              <a:rPr lang="en-US" sz="4800" b="1" dirty="0">
                <a:solidFill>
                  <a:schemeClr val="accent2">
                    <a:lumMod val="60000"/>
                    <a:lumOff val="40000"/>
                  </a:schemeClr>
                </a:solidFill>
              </a:rPr>
              <a:t>knew</a:t>
            </a:r>
            <a:r>
              <a:rPr lang="en-US" sz="3600" dirty="0"/>
              <a:t> how the information was organized.</a:t>
            </a:r>
          </a:p>
        </p:txBody>
      </p:sp>
    </p:spTree>
    <p:extLst>
      <p:ext uri="{BB962C8B-B14F-4D97-AF65-F5344CB8AC3E}">
        <p14:creationId xmlns:p14="http://schemas.microsoft.com/office/powerpoint/2010/main" val="274844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4B7C-714F-4688-96AB-A5000BF6E4A6}"/>
              </a:ext>
            </a:extLst>
          </p:cNvPr>
          <p:cNvSpPr>
            <a:spLocks noGrp="1"/>
          </p:cNvSpPr>
          <p:nvPr>
            <p:ph type="title"/>
          </p:nvPr>
        </p:nvSpPr>
        <p:spPr>
          <a:xfrm>
            <a:off x="4862456" y="45909"/>
            <a:ext cx="7220688" cy="1293028"/>
          </a:xfrm>
        </p:spPr>
        <p:txBody>
          <a:bodyPr/>
          <a:lstStyle/>
          <a:p>
            <a:r>
              <a:rPr lang="en-US" dirty="0"/>
              <a:t>Metacognition: Reflective learning</a:t>
            </a:r>
          </a:p>
        </p:txBody>
      </p:sp>
      <p:sp>
        <p:nvSpPr>
          <p:cNvPr id="3" name="Content Placeholder 2">
            <a:extLst>
              <a:ext uri="{FF2B5EF4-FFF2-40B4-BE49-F238E27FC236}">
                <a16:creationId xmlns:a16="http://schemas.microsoft.com/office/drawing/2014/main" id="{D2443A06-B1DD-4B1E-9FAF-27CD18494C01}"/>
              </a:ext>
            </a:extLst>
          </p:cNvPr>
          <p:cNvSpPr>
            <a:spLocks noGrp="1"/>
          </p:cNvSpPr>
          <p:nvPr>
            <p:ph idx="1"/>
          </p:nvPr>
        </p:nvSpPr>
        <p:spPr>
          <a:xfrm>
            <a:off x="272143" y="1066800"/>
            <a:ext cx="11647713" cy="5271629"/>
          </a:xfrm>
        </p:spPr>
        <p:txBody>
          <a:bodyPr>
            <a:normAutofit/>
          </a:bodyPr>
          <a:lstStyle/>
          <a:p>
            <a:pPr marL="0" indent="0" algn="ctr">
              <a:lnSpc>
                <a:spcPct val="150000"/>
              </a:lnSpc>
              <a:buNone/>
            </a:pPr>
            <a:r>
              <a:rPr lang="en-US" sz="2800" dirty="0"/>
              <a:t>5 Top Strategies:</a:t>
            </a:r>
            <a:r>
              <a:rPr lang="en-US" dirty="0"/>
              <a:t> </a:t>
            </a:r>
          </a:p>
          <a:p>
            <a:pPr marL="457200" indent="-457200">
              <a:buFont typeface="+mj-lt"/>
              <a:buAutoNum type="arabicPeriod"/>
            </a:pPr>
            <a:r>
              <a:rPr lang="en-US" sz="2400" dirty="0"/>
              <a:t>Ask questions about your thinking, </a:t>
            </a:r>
            <a:r>
              <a:rPr lang="en-US" sz="2400" b="1" dirty="0"/>
              <a:t>look for patterns </a:t>
            </a:r>
            <a:r>
              <a:rPr lang="en-US" sz="2400" dirty="0"/>
              <a:t>and identify the strategies you use</a:t>
            </a:r>
          </a:p>
          <a:p>
            <a:pPr marL="457200" indent="-457200">
              <a:buFont typeface="+mj-lt"/>
              <a:buAutoNum type="arabicPeriod"/>
            </a:pPr>
            <a:r>
              <a:rPr lang="en-US" sz="2400" dirty="0"/>
              <a:t>Be aware of the Habits of Mind that you use most and those which challenge you</a:t>
            </a:r>
          </a:p>
          <a:p>
            <a:pPr marL="457200" indent="-457200">
              <a:buFont typeface="+mj-lt"/>
              <a:buAutoNum type="arabicPeriod"/>
            </a:pPr>
            <a:r>
              <a:rPr lang="en-US" sz="2400" dirty="0"/>
              <a:t>Describe the steps you are taking to complete a task, use your mind’s voice, </a:t>
            </a:r>
            <a:r>
              <a:rPr lang="en-US" sz="2400" b="1" dirty="0"/>
              <a:t>speak the process aloud</a:t>
            </a:r>
            <a:r>
              <a:rPr lang="en-US" sz="2400" dirty="0"/>
              <a:t>, write the steps down</a:t>
            </a:r>
          </a:p>
          <a:p>
            <a:pPr marL="457200" indent="-457200">
              <a:buFont typeface="+mj-lt"/>
              <a:buAutoNum type="arabicPeriod"/>
            </a:pPr>
            <a:r>
              <a:rPr lang="en-US" sz="2400" dirty="0"/>
              <a:t>Become aware of </a:t>
            </a:r>
            <a:r>
              <a:rPr lang="en-US" sz="2400" b="1" dirty="0"/>
              <a:t>barriers</a:t>
            </a:r>
            <a:r>
              <a:rPr lang="en-US" sz="2400" dirty="0"/>
              <a:t> to effective thinking and avoid key tasks at such times (e.g., avoid distractions, don't make key decisions when you are tired)</a:t>
            </a:r>
          </a:p>
          <a:p>
            <a:pPr marL="457200" indent="-457200">
              <a:buFont typeface="+mj-lt"/>
              <a:buAutoNum type="arabicPeriod"/>
            </a:pPr>
            <a:r>
              <a:rPr lang="en-US" sz="2400" b="1" dirty="0"/>
              <a:t>Try alternative strategies </a:t>
            </a:r>
            <a:r>
              <a:rPr lang="en-US" sz="2400" dirty="0"/>
              <a:t>to stimulate ideas. Draw a picture, type, speak your ideas, use a list or a mind map, use a different color, go for a walk.</a:t>
            </a:r>
          </a:p>
          <a:p>
            <a:pPr marL="0" indent="0">
              <a:buNone/>
            </a:pPr>
            <a:endParaRPr lang="en-US" dirty="0"/>
          </a:p>
        </p:txBody>
      </p:sp>
      <p:sp>
        <p:nvSpPr>
          <p:cNvPr id="4" name="TextBox 3">
            <a:extLst>
              <a:ext uri="{FF2B5EF4-FFF2-40B4-BE49-F238E27FC236}">
                <a16:creationId xmlns:a16="http://schemas.microsoft.com/office/drawing/2014/main" id="{FC309438-3529-412F-B2E5-1A590C4A096B}"/>
              </a:ext>
            </a:extLst>
          </p:cNvPr>
          <p:cNvSpPr txBox="1"/>
          <p:nvPr/>
        </p:nvSpPr>
        <p:spPr>
          <a:xfrm>
            <a:off x="762000" y="6357257"/>
            <a:ext cx="11059886" cy="276999"/>
          </a:xfrm>
          <a:prstGeom prst="rect">
            <a:avLst/>
          </a:prstGeom>
          <a:noFill/>
        </p:spPr>
        <p:txBody>
          <a:bodyPr wrap="square" rtlCol="0">
            <a:spAutoFit/>
          </a:bodyPr>
          <a:lstStyle/>
          <a:p>
            <a:pPr algn="r"/>
            <a:r>
              <a:rPr lang="en-US" sz="1200" dirty="0"/>
              <a:t>Coutts, N. (2014). Metacognition: Thinking about your thinking. In </a:t>
            </a:r>
            <a:r>
              <a:rPr lang="en-US" sz="1200" i="1" dirty="0" err="1"/>
              <a:t>RediQuest</a:t>
            </a:r>
            <a:r>
              <a:rPr lang="en-US" sz="1200" dirty="0"/>
              <a:t>. Retrieved from http://www.rediquest.com/metacognition/ </a:t>
            </a:r>
          </a:p>
        </p:txBody>
      </p:sp>
    </p:spTree>
    <p:extLst>
      <p:ext uri="{BB962C8B-B14F-4D97-AF65-F5344CB8AC3E}">
        <p14:creationId xmlns:p14="http://schemas.microsoft.com/office/powerpoint/2010/main" val="116143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C5C1-F491-485A-8D45-342680E080E7}"/>
              </a:ext>
            </a:extLst>
          </p:cNvPr>
          <p:cNvSpPr>
            <a:spLocks noGrp="1"/>
          </p:cNvSpPr>
          <p:nvPr>
            <p:ph type="title"/>
          </p:nvPr>
        </p:nvSpPr>
        <p:spPr>
          <a:xfrm>
            <a:off x="3433487" y="140430"/>
            <a:ext cx="8610600" cy="1293028"/>
          </a:xfrm>
        </p:spPr>
        <p:txBody>
          <a:bodyPr/>
          <a:lstStyle/>
          <a:p>
            <a:r>
              <a:rPr lang="en-US" dirty="0"/>
              <a:t>Reflective learning via Communication</a:t>
            </a:r>
          </a:p>
        </p:txBody>
      </p:sp>
      <p:sp>
        <p:nvSpPr>
          <p:cNvPr id="3" name="Content Placeholder 2">
            <a:extLst>
              <a:ext uri="{FF2B5EF4-FFF2-40B4-BE49-F238E27FC236}">
                <a16:creationId xmlns:a16="http://schemas.microsoft.com/office/drawing/2014/main" id="{08B73D9C-6A2A-4A4C-B5DB-59A50210B8B6}"/>
              </a:ext>
            </a:extLst>
          </p:cNvPr>
          <p:cNvSpPr>
            <a:spLocks noGrp="1"/>
          </p:cNvSpPr>
          <p:nvPr>
            <p:ph idx="1"/>
          </p:nvPr>
        </p:nvSpPr>
        <p:spPr>
          <a:xfrm>
            <a:off x="685800" y="1433458"/>
            <a:ext cx="10820400" cy="4785227"/>
          </a:xfrm>
        </p:spPr>
        <p:txBody>
          <a:bodyPr>
            <a:normAutofit/>
          </a:bodyPr>
          <a:lstStyle/>
          <a:p>
            <a:pPr>
              <a:spcAft>
                <a:spcPts val="1800"/>
              </a:spcAft>
            </a:pPr>
            <a:r>
              <a:rPr lang="en-US" sz="2800" dirty="0"/>
              <a:t>Once-weekly response to open question: How do you study mathematics?</a:t>
            </a:r>
          </a:p>
          <a:p>
            <a:pPr lvl="1">
              <a:spcAft>
                <a:spcPts val="1800"/>
              </a:spcAft>
            </a:pPr>
            <a:r>
              <a:rPr lang="en-US" sz="2800" dirty="0"/>
              <a:t>Briefly describe week’s main ideas, concepts, or procedures.</a:t>
            </a:r>
          </a:p>
          <a:p>
            <a:pPr lvl="1">
              <a:spcAft>
                <a:spcPts val="1800"/>
              </a:spcAft>
            </a:pPr>
            <a:r>
              <a:rPr lang="en-US" sz="2800" dirty="0"/>
              <a:t>Describe their contributions to the course learning activities. </a:t>
            </a:r>
          </a:p>
          <a:p>
            <a:pPr lvl="1">
              <a:spcAft>
                <a:spcPts val="1800"/>
              </a:spcAft>
            </a:pPr>
            <a:r>
              <a:rPr lang="en-US" sz="2800" dirty="0"/>
              <a:t>Indicate their areas of difficulties. </a:t>
            </a:r>
          </a:p>
          <a:p>
            <a:pPr lvl="1">
              <a:spcAft>
                <a:spcPts val="1800"/>
              </a:spcAft>
            </a:pPr>
            <a:r>
              <a:rPr lang="en-US" sz="2800" dirty="0"/>
              <a:t>Suggest what they thought would help improve learning in the course.</a:t>
            </a:r>
          </a:p>
        </p:txBody>
      </p:sp>
    </p:spTree>
    <p:extLst>
      <p:ext uri="{BB962C8B-B14F-4D97-AF65-F5344CB8AC3E}">
        <p14:creationId xmlns:p14="http://schemas.microsoft.com/office/powerpoint/2010/main" val="385785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
  <TotalTime>11285</TotalTime>
  <Words>4761</Words>
  <Application>Microsoft Office PowerPoint</Application>
  <PresentationFormat>Widescreen</PresentationFormat>
  <Paragraphs>671</Paragraphs>
  <Slides>76</Slides>
  <Notes>0</Notes>
  <HiddenSlides>10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Arial</vt:lpstr>
      <vt:lpstr>Calibri</vt:lpstr>
      <vt:lpstr>Cambria</vt:lpstr>
      <vt:lpstr>Cambria Math</vt:lpstr>
      <vt:lpstr>Century Gothic</vt:lpstr>
      <vt:lpstr>Gill Sans MT</vt:lpstr>
      <vt:lpstr>Goudy Old Style</vt:lpstr>
      <vt:lpstr>Lucida Handwriting</vt:lpstr>
      <vt:lpstr>Times New Roman</vt:lpstr>
      <vt:lpstr>Wingdings</vt:lpstr>
      <vt:lpstr>Vapor Trail</vt:lpstr>
      <vt:lpstr>Soft Skills for Student Success</vt:lpstr>
      <vt:lpstr>Overview</vt:lpstr>
      <vt:lpstr>Time management </vt:lpstr>
      <vt:lpstr>Time management </vt:lpstr>
      <vt:lpstr>Time management</vt:lpstr>
      <vt:lpstr>Why talk about metacognition?</vt:lpstr>
      <vt:lpstr>Metacognition</vt:lpstr>
      <vt:lpstr>Metacognition: Reflective learning</vt:lpstr>
      <vt:lpstr>Reflective learning via Communication</vt:lpstr>
      <vt:lpstr>Reflective learning via Communication</vt:lpstr>
      <vt:lpstr>Reflective Learning via Communication: Professor guidelines</vt:lpstr>
      <vt:lpstr>The Daily 411:Guidelines</vt:lpstr>
      <vt:lpstr>Metacognition: reflective learning: Next-Step studying</vt:lpstr>
      <vt:lpstr>PowerPoint Presentation</vt:lpstr>
      <vt:lpstr>PowerPoint Presentation</vt:lpstr>
      <vt:lpstr>PowerPoint Presentation</vt:lpstr>
      <vt:lpstr>PowerPoint Presentation</vt:lpstr>
      <vt:lpstr>PowerPoint Presentation</vt:lpstr>
      <vt:lpstr>Questions that encourage deeper thinking: Probe, not attack</vt:lpstr>
      <vt:lpstr>5 more Questions to ask about your thinking</vt:lpstr>
      <vt:lpstr>More Sample reflective questions</vt:lpstr>
      <vt:lpstr>Mindset* Matters: Elastic Intelligence</vt:lpstr>
      <vt:lpstr>Mindset determines reactions to…</vt:lpstr>
      <vt:lpstr>PowerPoint Presentation</vt:lpstr>
      <vt:lpstr>PowerPoint Presentation</vt:lpstr>
      <vt:lpstr>PowerPoint Presentation</vt:lpstr>
      <vt:lpstr>PowerPoint Presentation</vt:lpstr>
      <vt:lpstr>Metacognition: Goal setting &amp; evaluation of progress</vt:lpstr>
      <vt:lpstr>Metacognition: Goal setting Part 2</vt:lpstr>
      <vt:lpstr>PowerPoint Presentation</vt:lpstr>
      <vt:lpstr>Metacognition: Goal setting &amp; evaluation of progress</vt:lpstr>
      <vt:lpstr>Study skills</vt:lpstr>
      <vt:lpstr>Study skills: handling distractions</vt:lpstr>
      <vt:lpstr>Study skills: Note taking/studying</vt:lpstr>
      <vt:lpstr>Your Class Notebook You will create and maintain a course notebook.  The notebook will be graded on neatness and completeness as part of your homework grade.  You should bring your notebook to class every day.  It may be randomly checked by the professor at any time, but will always be checked on exam days.      THE STRUCTURE OF THE NOTEBOOK: The notebook will be in a three ring binder.  All papers will be hole-punched and put in the binder.  There should be no loose pages. The first page will be a title page.  The title page will include the following:   Your name Name of the Course and Course Number Instructor’s Name Semester and Year You may want to include a place where I can record grades.   Otherwise I will put the grade wherever there is room.     The rest of the notebook will be divided into five sections; each separated by a functional, labeled divider.  Here are the sections along with their weight (out of 100 points) toward the overall grade.  The title page and overall neatness are worth 10 points.   Section 1 (5 Points):  Label the divider “Class Work and Handouts” The first page in this section should be the syllabus followed by this Notebook handout.  If you miss a class, be sure to get any handouts from the professor.   Section 2 (5 Points):  Label the divider “Class notes” Include all your class notes in chronological order.   Section 3 (50 Points):  Label the divider “Homework”    This section will hold the assigned homework.   Make these assignments as neat and thorough as possible.  New homework should be at the front of the homework section so I can access it easily when I grade your notebook.   Section 4 (15 Points):  Label the divider “Exams” Put each exam in order.  You will correct each problem missed on every exam.  Your corrections should follow the exam on notebook paper or be highlighted on the exam.   Section 5 (15 Points):  Label the divider “Glossary” You will be required to provide a short, “in your own words” definition for every Key Term in the Study Summary at the end of each chapter.  Clearly label each new chapter, but do not start each chapter with a new page.</vt:lpstr>
      <vt:lpstr>Study skills: Note taking/studying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skills: the syllabus</vt:lpstr>
      <vt:lpstr>Study skills: writing up homework</vt:lpstr>
      <vt:lpstr>Study skills: writing up homework</vt:lpstr>
      <vt:lpstr>Study skills: writing up homework</vt:lpstr>
      <vt:lpstr>PowerPoint Presentation</vt:lpstr>
      <vt:lpstr>Study skills: Test anxiety coping techniques</vt:lpstr>
      <vt:lpstr>Study skills: Test anxiety coping techniques</vt:lpstr>
      <vt:lpstr>Problem solving &amp; resourcefulness</vt:lpstr>
      <vt:lpstr>Problem solving &amp; resourcefulness</vt:lpstr>
      <vt:lpstr>PowerPoint Presentation</vt:lpstr>
      <vt:lpstr>PowerPoint Presentation</vt:lpstr>
      <vt:lpstr>PowerPoint Presentation</vt:lpstr>
      <vt:lpstr>How do we instill grit?</vt:lpstr>
      <vt:lpstr>Communication &amp; interpersonal skills</vt:lpstr>
      <vt:lpstr>Communication &amp; Interpersonal skills</vt:lpstr>
      <vt:lpstr>Sample email  template</vt:lpstr>
      <vt:lpstr>Communication &amp; Interpersonal skills</vt:lpstr>
      <vt:lpstr>Communication &amp; Interpersonal skills</vt:lpstr>
      <vt:lpstr>Useful websites for students</vt:lpstr>
      <vt:lpstr>Just for fun websites</vt:lpstr>
      <vt:lpstr>How to turn cell phone photos into pdf files</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Debrecht, Johanna M.</dc:creator>
  <cp:lastModifiedBy>Debrecht, Johanna M.</cp:lastModifiedBy>
  <cp:revision>303</cp:revision>
  <dcterms:created xsi:type="dcterms:W3CDTF">2017-11-02T23:05:57Z</dcterms:created>
  <dcterms:modified xsi:type="dcterms:W3CDTF">2018-03-01T23:13:03Z</dcterms:modified>
</cp:coreProperties>
</file>