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93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2" r:id="rId20"/>
    <p:sldId id="295" r:id="rId21"/>
    <p:sldId id="301" r:id="rId22"/>
    <p:sldId id="312" r:id="rId23"/>
    <p:sldId id="300" r:id="rId24"/>
    <p:sldId id="302" r:id="rId25"/>
    <p:sldId id="311" r:id="rId26"/>
    <p:sldId id="303" r:id="rId27"/>
    <p:sldId id="304" r:id="rId28"/>
    <p:sldId id="305" r:id="rId29"/>
    <p:sldId id="307" r:id="rId30"/>
    <p:sldId id="308" r:id="rId31"/>
    <p:sldId id="310" r:id="rId32"/>
    <p:sldId id="306" r:id="rId33"/>
    <p:sldId id="296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0Mnsi5UGadc1JC0D3Ow2956y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9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07T17:23:36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1156 425 2759 0 0,'-6'-19'248'0'0,"-30"-96"9329"0"0,26 89-8123 0 0,-2 0 0 0 0,-19-34 0 0 0,24 49-1250 0 0,0 0-1 0 0,0 0 1 0 0,-1 1 0 0 0,0 0-1 0 0,-1 0 1 0 0,0 1-1 0 0,0 0 1 0 0,-1 1 0 0 0,0 0-1 0 0,-1 1 1 0 0,0 0-1 0 0,0 0 1 0 0,0 1-1 0 0,-1 1 1 0 0,0 0 0 0 0,-22-7-1 0 0,17 9-110 0 0,1 0 0 0 0,-1 1 0 0 0,0 1 0 0 0,1 1 0 0 0,-1 0 0 0 0,0 1 0 0 0,1 1 0 0 0,-28 6 0 0 0,23-2-32 0 0,1 0 0 0 0,0 2 0 0 0,0 0 0 0 0,1 2 0 0 0,0 0 0 0 0,-23 16 0 0 0,23-11-32 0 0,0 0 0 0 0,1 1 0 0 0,1 0-1 0 0,1 2 1 0 0,-27 36 0 0 0,-57 108-8 0 0,40-60-23 0 0,17-34 2 0 0,2 3 0 0 0,4 1 0 0 0,-31 86 0 0 0,55-120 6 0 0,2-1-1 0 0,1 2 1 0 0,2-1-1 0 0,2 1 0 0 0,2 1 1 0 0,1-1-1 0 0,2 0 1 0 0,2 1-1 0 0,1-1 1 0 0,11 52-1 0 0,-8-72 17 0 0,1 0 0 0 0,1 0-1 0 0,0-1 1 0 0,2 0 0 0 0,0 0 0 0 0,1-1-1 0 0,22 28 1 0 0,-10-17 35 0 0,2-2 0 0 0,0 0 0 0 0,43 33 0 0 0,-50-46-20 0 0,1-1 0 0 0,0-1 0 0 0,1-1 0 0 0,0 0 0 0 0,1-2 0 0 0,0 0 0 0 0,0-1 0 0 0,1-1 0 0 0,0-1 0 0 0,0-1 0 0 0,0 0 0 0 0,1-2 0 0 0,-1-1 1 0 0,1 0-1 0 0,-1-2 0 0 0,25-3 0 0 0,-12 0 16 0 0,-1-2 0 0 0,-1-2 0 0 0,1-1 1 0 0,-1-1-1 0 0,-1-2 0 0 0,0-1 0 0 0,0-1 1 0 0,-2-2-1 0 0,46-32 0 0 0,-14 5 78 0 0,-2-2-1 0 0,103-104 1 0 0,-148 132-93 0 0,-1 0 0 0 0,0-1 0 0 0,-2 0 0 0 0,0-1 0 0 0,0 0 0 0 0,-2-1 0 0 0,-1 0 1 0 0,12-40-1 0 0,-14 31 13 0 0,0-1 1 0 0,-2 0 0 0 0,-1 0 0 0 0,-2 0 0 0 0,-4-54 0 0 0,-5 24-14 0 0,-3 0 1 0 0,-2 1 0 0 0,-3 1-1 0 0,-2 1 1 0 0,-49-104-1 0 0,33 88-163 0 0,-2 3 0 0 0,-4 1-1 0 0,-79-103 1 0 0,112 163 77 0 0,-1 0-1 0 0,0 0 1 0 0,-1 1 0 0 0,0 0-1 0 0,0 0 1 0 0,-1 1 0 0 0,0 0-1 0 0,0 1 1 0 0,-1 0 0 0 0,0 1-1 0 0,0 0 1 0 0,0 1 0 0 0,0 0-1 0 0,-17-3 1 0 0,17 5-506 0 0,0 1-1 0 0,0 0 1 0 0,0 1 0 0 0,-1 0 0 0 0,-18 3 0 0 0,-1 3-6828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07T17:23:50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84 14743 0 0,'-3'-9'370'0'0,"1"0"-1"0"0,0 0 1 0 0,0-11-1 0 0,-2-11 3379 0 0,-1 25-383 0 0,2 8-3250 0 0,0-1 0 0 0,0 0 0 0 0,0 1 0 0 0,0 0 0 0 0,0-1 0 0 0,0 1 1 0 0,0 0-1 0 0,1 1 0 0 0,-1-1 0 0 0,1 0 0 0 0,-1 1 0 0 0,1 0 0 0 0,0-1 0 0 0,0 1 0 0 0,0 0 0 0 0,0 0 1 0 0,-2 5-1 0 0,-2 6 104 0 0,-1 0 1 0 0,-6 26-1 0 0,-74 365 1408 0 0,67-296-1555 0 0,-33 214 71 0 0,19-99-114 0 0,-3 33 47 0 0,-5 490 0 0 0,50-445-52 0 0,64 399 0 0 0,-69-680-30 0 0,67 361 40 0 0,-56-326-17 0 0,3 0 0 0 0,2-2 0 0 0,2 0-1 0 0,49 86 1 0 0,-8-41-449 0 0,-63-99 437 0 0,0 0-1 0 0,0 1 1 0 0,0-1-1 0 0,0 0 1 0 0,0 0 0 0 0,0 0-1 0 0,0 0 1 0 0,0 1-1 0 0,0-1 1 0 0,0-1-1 0 0,0 1 1 0 0,0 0 0 0 0,-1 0-1 0 0,-29-9-161 0 0,0-2 0 0 0,1 0 0 0 0,-53-30 0 0 0,-11-4 225 0 0,89 43-36 0 0,-24-11-57 0 0,-1 1 1 0 0,0 2-1 0 0,0 1 1 0 0,-56-10-1 0 0,83 19 40 0 0,-1 0-1 0 0,0 0 0 0 0,0 0 0 0 0,0 0 0 0 0,0 1 0 0 0,0-1 0 0 0,0 1 0 0 0,0 0 0 0 0,0 0 0 0 0,0 0 0 0 0,1 1 1 0 0,-1-1-1 0 0,-5 5 0 0 0,7-5-9 0 0,1 0 0 0 0,-1 0-1 0 0,1 1 1 0 0,0-1 0 0 0,0 1 0 0 0,0-1 0 0 0,0 1 0 0 0,0-1 0 0 0,0 1 0 0 0,0-1 0 0 0,0 1 0 0 0,0 0 0 0 0,1 0 0 0 0,-1-1-1 0 0,1 1 1 0 0,-1 0 0 0 0,1 0 0 0 0,0 0 0 0 0,0-1 0 0 0,0 1 0 0 0,0 0 0 0 0,0 0 0 0 0,0 0 0 0 0,0 0 0 0 0,1 0 0 0 0,-1-1-1 0 0,1 1 1 0 0,-1 0 0 0 0,1 0 0 0 0,0-1 0 0 0,0 3 0 0 0,7 13 1 0 0,1 0 0 0 0,1-1 0 0 0,0 0-1 0 0,1 0 1 0 0,0-1 0 0 0,17 16 0 0 0,89 78 62 0 0,-78-75-53 0 0,-6-4-8 0 0,73 49-1 0 0,-91-69-6 0 0,0-2 0 0 0,1 0 0 0 0,0-1 0 0 0,1 0-1 0 0,0-1 1 0 0,0-1 0 0 0,33 5 0 0 0,-49-10 18 0 0,0 1-1 0 0,0-1 1 0 0,0 0 0 0 0,0 0-1 0 0,-1 0 1 0 0,1 0 0 0 0,0 0-1 0 0,0 0 1 0 0,0 0 0 0 0,0 0-1 0 0,0-1 1 0 0,-1 1 0 0 0,1 0-1 0 0,0 0 1 0 0,0-1-1 0 0,0 1 1 0 0,-1 0 0 0 0,1-1-1 0 0,0 1 1 0 0,0-1 0 0 0,-1 1-1 0 0,1-1 1 0 0,0 1 0 0 0,-1-1-1 0 0,1 0 1 0 0,0 0 0 0 0,0-1 2 0 0,-1 1 1 0 0,1-1 0 0 0,-1 1 0 0 0,1-1-1 0 0,-1 0 1 0 0,0 1 0 0 0,0-1-1 0 0,1 0 1 0 0,-1 1 0 0 0,0-1 0 0 0,-1 0-1 0 0,1 1 1 0 0,0-3 0 0 0,-3-8 47 0 0,-1 1 0 0 0,1-1 0 0 0,-8-13 0 0 0,7 16-19 0 0,-21-61 31 0 0,-33-143 0 0 0,55 197-134 0 0,1 1-1 0 0,1-1 1 0 0,0 0 0 0 0,1 0-1 0 0,1 1 1 0 0,0-1 0 0 0,7-30-1 0 0,-5 35-2143 0 0,1-1 0 0 0,0 1-1 0 0,9-17 1 0 0,0 3-6302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07T17:26:2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817 248 12895 0 0,'1'-11'382'0'0,"0"-1"-1"0"0,0 1 1 0 0,-1-1-1 0 0,-1 1 0 0 0,0-1 1 0 0,0 1-1 0 0,-1-1 1 0 0,-1 1-1 0 0,0 0 1 0 0,0 0-1 0 0,-10-21 1 0 0,9 26-141 0 0,0 0 1 0 0,1 0-1 0 0,-2 0 1 0 0,1 0-1 0 0,-1 1 1 0 0,0-1 0 0 0,0 1-1 0 0,0 0 1 0 0,-1 1-1 0 0,0-1 1 0 0,1 1 0 0 0,-2 0-1 0 0,1 1 1 0 0,0 0-1 0 0,-1 0 1 0 0,0 0-1 0 0,1 1 1 0 0,-1-1 0 0 0,0 2-1 0 0,-8-2 1 0 0,5 2-182 0 0,0 1 0 0 0,0 0 0 0 0,0 1 0 0 0,0 0 0 0 0,1 0 0 0 0,-1 1 0 0 0,0 0 0 0 0,1 1 0 0 0,0 0 0 0 0,-1 1 0 0 0,1-1 0 0 0,0 2 0 0 0,-13 8 0 0 0,-6 6-48 0 0,0 0 1 0 0,-40 40-1 0 0,26-19-13 0 0,3 2-1 0 0,1 1 1 0 0,2 3-1 0 0,2 0 1 0 0,-29 55-1 0 0,39-59 18 0 0,3 1 0 0 0,1 2 0 0 0,3 0-1 0 0,1 0 1 0 0,2 2 0 0 0,-10 67-1 0 0,20-85 35 0 0,1 0-1 0 0,1 1 0 0 0,2 0 0 0 0,1-1 1 0 0,7 43-1 0 0,-5-55-24 0 0,1 0 0 0 0,0-1 0 0 0,2 1 0 0 0,0-1 0 0 0,1 0 0 0 0,0 0 0 0 0,1-1 0 0 0,1 0 0 0 0,1-1 0 0 0,18 23 0 0 0,-12-20-12 0 0,0-1-1 0 0,2 0 0 0 0,0-1 1 0 0,1-1-1 0 0,0 0 1 0 0,1-2-1 0 0,0 0 1 0 0,36 14-1 0 0,-38-19-3 0 0,0-1 1 0 0,1-1-1 0 0,-1 0 0 0 0,1-1 1 0 0,0-2-1 0 0,0 1 0 0 0,0-2 1 0 0,0-1-1 0 0,1 0 0 0 0,-1-1 1 0 0,19-4-1 0 0,6-6-9 0 0,-1-1 0 0 0,-1-3 0 0 0,0-1 0 0 0,-1-2 0 0 0,-1-1 0 0 0,58-39 0 0 0,-80 45 1 0 0,-1 0-1 0 0,0-1 1 0 0,-1-1 0 0 0,-1 0-1 0 0,0-1 1 0 0,-1 0 0 0 0,-1-2-1 0 0,-1 1 1 0 0,0-2 0 0 0,-1 1-1 0 0,-1-2 1 0 0,12-33 0 0 0,-12 25 13 0 0,-2-1 0 0 0,-1 0 0 0 0,-1 0 0 0 0,-2-1 0 0 0,0 0 1 0 0,-3 1-1 0 0,0-1 0 0 0,-6-50 0 0 0,1 54 1 0 0,-2 0 0 0 0,0 0 0 0 0,-2 0 0 0 0,-1 1 0 0 0,-1 0 0 0 0,-1 1 1 0 0,-1 0-1 0 0,-22-32 0 0 0,-7-3-424 0 0,-93-101-1 0 0,124 149 214 0 0,-101-102-1517 0 0,94 97 1055 0 0,-1 1 0 0 0,0 1 0 0 0,-1 1 0 0 0,-36-19 0 0 0,27 21-3981 0 0,7 7-1376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07T17:26:3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35 11519 0 0,'-5'-1'626'0'0,"-9"-1"3250"0"0,33-12-2706 0 0,-10 11-996 0 0,-1-1-1 0 0,1 2 0 0 0,0-1 0 0 0,0 1 1 0 0,0 1-1 0 0,0 0 0 0 0,17 0 1 0 0,65 6 375 0 0,11 8-240 0 0,-1 4-1 0 0,0 5 0 0 0,168 61 1 0 0,-213-61-176 0 0,-1 3 0 0 0,62 39 0 0 0,98 74 321 0 0,-124-76-197 0 0,78 58 218 0 0,-141-97-383 0 0,-1 1 1 0 0,-2 2-1 0 0,40 48 0 0 0,-26-17-11 0 0,57 108 1 0 0,15 71 12 0 0,-108-230-91 0 0,72 177 22 0 0,35 75 14 0 0,49 45-39 0 0,-150-273 11 0 0,-9-28 42 0 0,-1-1 14 0 0,0 0-64 0 0,0 1 0 0 0,0-1 0 0 0,-1 0 0 0 0,1 0 0 0 0,-1 1-1 0 0,1-1 1 0 0,-1 0 0 0 0,1-1 0 0 0,-1 1 0 0 0,1 0 0 0 0,-1 0 0 0 0,0-1 0 0 0,1 1 0 0 0,-1-1 0 0 0,0 1 0 0 0,0-1 0 0 0,0 0 0 0 0,1 0 0 0 0,-1 0 0 0 0,0 0 0 0 0,0 0-1 0 0,0 0 1 0 0,-2-1 0 0 0,-1 1 4 0 0,-40 0-83 0 0,-70-9 0 0 0,105 7 76 0 0,0-1 0 0 0,1 0 0 0 0,-1 0 0 0 0,0-1 0 0 0,1 0 0 0 0,0-1 0 0 0,0 0 0 0 0,0-1 0 0 0,-8-7 0 0 0,-10-9 0 0 0,-32-34 0 0 0,19 16 0 0 0,31 31-18 0 0,0-1 0 0 0,0 0 0 0 0,-9-14 0 0 0,19 20 54 0 0,6 4-14 0 0,9 4 3 0 0,9 10 105 0 0,-1 1 0 0 0,-1 1 1 0 0,32 26-1 0 0,-35-24-63 0 0,2-2-1 0 0,0 0 0 0 0,0-1 1 0 0,30 13-1 0 0,-31-19-69 0 0,12 6 19 0 0,47 14 0 0 0,-71-26-8 0 0,0-1 0 0 0,1 0 0 0 0,-1 0 0 0 0,0-1 0 0 0,1-1 0 0 0,-1 1 0 0 0,1-1 0 0 0,-1-1 0 0 0,1 0 0 0 0,12-3 0 0 0,-19 3 9 0 0,0 0 0 0 0,0-1 0 0 0,0 0 0 0 0,0 1-1 0 0,0-1 1 0 0,0 0 0 0 0,-1-1 0 0 0,1 1-1 0 0,-1 0 1 0 0,1-1 0 0 0,-1 0 0 0 0,0 1-1 0 0,0-1 1 0 0,0 0 0 0 0,0 0 0 0 0,-1 0-1 0 0,1 0 1 0 0,-1 0 0 0 0,0-1 0 0 0,1 1-1 0 0,-2 0 1 0 0,1-1 0 0 0,1-5 0 0 0,0-9 68 0 0,0 0 1 0 0,-1 0 0 0 0,-1-21-1 0 0,0 36-78 0 0,-16-249 9 0 0,1 18-2787 0 0,14 184 1521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AC431337-1536-4968-4DFA-EA8915141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:notes">
            <a:extLst>
              <a:ext uri="{FF2B5EF4-FFF2-40B4-BE49-F238E27FC236}">
                <a16:creationId xmlns:a16="http://schemas.microsoft.com/office/drawing/2014/main" id="{238D0703-D04D-5DE5-5146-6E92628FAE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37:notes">
            <a:extLst>
              <a:ext uri="{FF2B5EF4-FFF2-40B4-BE49-F238E27FC236}">
                <a16:creationId xmlns:a16="http://schemas.microsoft.com/office/drawing/2014/main" id="{CF61EC04-FFBF-8A59-C54F-60092397D9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159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3A64CDAD-E1C2-3D7E-7592-5D9A77DA5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1:notes">
            <a:extLst>
              <a:ext uri="{FF2B5EF4-FFF2-40B4-BE49-F238E27FC236}">
                <a16:creationId xmlns:a16="http://schemas.microsoft.com/office/drawing/2014/main" id="{08FEB459-8CBB-054C-8C7F-A0465CA546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51:notes">
            <a:extLst>
              <a:ext uri="{FF2B5EF4-FFF2-40B4-BE49-F238E27FC236}">
                <a16:creationId xmlns:a16="http://schemas.microsoft.com/office/drawing/2014/main" id="{A7939D0E-110D-5ED0-7AF4-A1A786B4C3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744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8EBC4559-29FE-28E1-9FAA-43417A8C8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:notes">
            <a:extLst>
              <a:ext uri="{FF2B5EF4-FFF2-40B4-BE49-F238E27FC236}">
                <a16:creationId xmlns:a16="http://schemas.microsoft.com/office/drawing/2014/main" id="{0FC08238-35E9-4E6D-ADEA-739E649EFB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37:notes">
            <a:extLst>
              <a:ext uri="{FF2B5EF4-FFF2-40B4-BE49-F238E27FC236}">
                <a16:creationId xmlns:a16="http://schemas.microsoft.com/office/drawing/2014/main" id="{C6768E78-9FB3-CC11-20C2-D98014648B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3360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0CFE50AE-A1E1-4ED3-A666-0F8F35BDF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5D9801FD-5A24-CABD-1D01-76D370973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551BF1DF-8454-DE15-722E-0231A153E1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0771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A2CD41F1-7E97-E1D0-8AEA-5142112F7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5C0AFB69-3D0C-7399-9F14-C7755E8DDB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8C7910F9-B612-E4F0-531E-6BDA194098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064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51F73973-39DA-C091-EF0D-7CCEDF300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4DE2F649-5D62-1965-A41B-4E5FD761C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0388F8A9-D9F1-8716-4BA8-838CACF65D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7749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2804247E-466B-6F50-5AA5-9036F3294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8D1FBE9B-1841-37B3-BB59-5ADAA2C708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A5C6BBD2-F594-E347-13E3-96A47BA291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8609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0F694C6E-AA48-045E-B376-24799D17C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F23BE3E6-7CF4-3906-DCBE-C8EBE3FE20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911A0717-D575-49B6-F99B-00E8A42359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1403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D372720D-6A8E-55F6-999F-9B0386808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7A25DF88-531E-2FF9-811F-C137C688A9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D0B5B79C-150E-064F-4700-1BD576C61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6280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C5F97BD9-0F32-A3E7-6841-465224B8B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1:notes">
            <a:extLst>
              <a:ext uri="{FF2B5EF4-FFF2-40B4-BE49-F238E27FC236}">
                <a16:creationId xmlns:a16="http://schemas.microsoft.com/office/drawing/2014/main" id="{38B9F5D8-B93F-C458-890E-1C0CBC79FF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51:notes">
            <a:extLst>
              <a:ext uri="{FF2B5EF4-FFF2-40B4-BE49-F238E27FC236}">
                <a16:creationId xmlns:a16="http://schemas.microsoft.com/office/drawing/2014/main" id="{9B1EC8F6-EE08-FEE3-6955-7B212B9CFB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0387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532A67C5-948A-F0FF-0228-BE6D9C6F7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5A96391E-E489-736D-7A48-0B6D3A65D4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E73216DA-64FF-498C-CEE6-85F8C10C3B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297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2A4CFD87-AD4F-11A6-E21F-3EBDD9DC1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47458043-A032-6A52-170A-00364616C8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689BF17F-0E62-FFDE-1462-221B5A998B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1158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75A94FFE-88D4-FC4B-7B83-33567ADDE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2C175749-D984-6619-4A12-3F658378D2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74B373BA-9616-8DEE-B206-93D8737FEA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113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C7616D32-50B7-B893-5749-3692D2B1F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3:notes">
            <a:extLst>
              <a:ext uri="{FF2B5EF4-FFF2-40B4-BE49-F238E27FC236}">
                <a16:creationId xmlns:a16="http://schemas.microsoft.com/office/drawing/2014/main" id="{98E47881-3A12-D290-3F1B-BC4C60CF0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53:notes">
            <a:extLst>
              <a:ext uri="{FF2B5EF4-FFF2-40B4-BE49-F238E27FC236}">
                <a16:creationId xmlns:a16="http://schemas.microsoft.com/office/drawing/2014/main" id="{4AC40A1A-EB81-1C9E-61AF-14B4D049C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1904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7708705B-06D7-1A27-CA79-ADCDAB210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>
            <a:extLst>
              <a:ext uri="{FF2B5EF4-FFF2-40B4-BE49-F238E27FC236}">
                <a16:creationId xmlns:a16="http://schemas.microsoft.com/office/drawing/2014/main" id="{1FCC26C5-166A-C01E-3276-4B042DCF3E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>
            <a:extLst>
              <a:ext uri="{FF2B5EF4-FFF2-40B4-BE49-F238E27FC236}">
                <a16:creationId xmlns:a16="http://schemas.microsoft.com/office/drawing/2014/main" id="{1953A53E-6959-3638-3271-C524D65751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4480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>
          <a:extLst>
            <a:ext uri="{FF2B5EF4-FFF2-40B4-BE49-F238E27FC236}">
              <a16:creationId xmlns:a16="http://schemas.microsoft.com/office/drawing/2014/main" id="{696AB68C-2F67-0A47-2BD2-87BB54AE4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4:notes">
            <a:extLst>
              <a:ext uri="{FF2B5EF4-FFF2-40B4-BE49-F238E27FC236}">
                <a16:creationId xmlns:a16="http://schemas.microsoft.com/office/drawing/2014/main" id="{491DE026-0D71-8B2B-35DA-4C08119562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54:notes">
            <a:extLst>
              <a:ext uri="{FF2B5EF4-FFF2-40B4-BE49-F238E27FC236}">
                <a16:creationId xmlns:a16="http://schemas.microsoft.com/office/drawing/2014/main" id="{9FA4869D-C3A5-36AA-5BFD-7AC2663E08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470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rgbClr val="35402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>
            <a:spLocks noGrp="1"/>
          </p:cNvSpPr>
          <p:nvPr>
            <p:ph type="pic" idx="2"/>
          </p:nvPr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899932" y="2335192"/>
            <a:ext cx="7344137" cy="2187616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91425" rIns="9144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Arial"/>
              <a:buNone/>
              <a:defRPr sz="4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blem">
  <p:cSld name="Proble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/>
          <p:nvPr/>
        </p:nvSpPr>
        <p:spPr>
          <a:xfrm>
            <a:off x="-1" y="-7515"/>
            <a:ext cx="3496236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477456" y="804863"/>
            <a:ext cx="2551494" cy="512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4184504" y="804863"/>
            <a:ext cx="4287440" cy="524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570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">
  <p:cSld name="Title and Picture">
    <p:bg>
      <p:bgPr>
        <a:solidFill>
          <a:schemeClr val="accent5">
            <a:alpha val="9411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4985796" y="2060294"/>
            <a:ext cx="3269846" cy="2141316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54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>
            <a:spLocks noGrp="1"/>
          </p:cNvSpPr>
          <p:nvPr>
            <p:ph type="pic" idx="2"/>
          </p:nvPr>
        </p:nvSpPr>
        <p:spPr>
          <a:xfrm>
            <a:off x="0" y="-9009"/>
            <a:ext cx="4140843" cy="68785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5003159" y="4550199"/>
            <a:ext cx="3269846" cy="179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1350"/>
              <a:buFont typeface="Arial"/>
              <a:buNone/>
              <a:defRPr sz="1350" b="1" i="0" u="none" strike="noStrike" cap="none">
                <a:solidFill>
                  <a:srgbClr val="354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4855206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7343775" y="6356351"/>
            <a:ext cx="1171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">
  <p:cSld name="Agenda ">
    <p:bg>
      <p:bgPr>
        <a:solidFill>
          <a:schemeClr val="accent5">
            <a:alpha val="9411"/>
          </a:schemeClr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>
            <a:spLocks noGrp="1"/>
          </p:cNvSpPr>
          <p:nvPr>
            <p:ph type="pic" idx="2"/>
          </p:nvPr>
        </p:nvSpPr>
        <p:spPr>
          <a:xfrm>
            <a:off x="0" y="0"/>
            <a:ext cx="5079207" cy="6858000"/>
          </a:xfrm>
          <a:prstGeom prst="rect">
            <a:avLst/>
          </a:prstGeom>
          <a:solidFill>
            <a:srgbClr val="A9BD8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918560" y="2365057"/>
            <a:ext cx="3283050" cy="2160644"/>
          </a:xfrm>
          <a:prstGeom prst="rect">
            <a:avLst/>
          </a:prstGeom>
          <a:gradFill>
            <a:gsLst>
              <a:gs pos="0">
                <a:srgbClr val="F9FBFD">
                  <a:alpha val="0"/>
                </a:srgbClr>
              </a:gs>
              <a:gs pos="50000">
                <a:srgbClr val="F9FBFD">
                  <a:alpha val="0"/>
                </a:srgbClr>
              </a:gs>
              <a:gs pos="100000">
                <a:srgbClr val="9ACF21">
                  <a:alpha val="9411"/>
                </a:srgbClr>
              </a:gs>
            </a:gsLst>
            <a:lin ang="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2570923" y="0"/>
            <a:ext cx="2508284" cy="6858000"/>
          </a:xfrm>
          <a:prstGeom prst="rect">
            <a:avLst/>
          </a:prstGeom>
          <a:solidFill>
            <a:schemeClr val="accent5">
              <a:alpha val="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3"/>
          </p:nvPr>
        </p:nvSpPr>
        <p:spPr>
          <a:xfrm>
            <a:off x="5876925" y="2071688"/>
            <a:ext cx="2830116" cy="273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11930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855206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7343775" y="6356351"/>
            <a:ext cx="1171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">
  <p:cSld name="Solu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3851235" y="706056"/>
            <a:ext cx="4742968" cy="108802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8"/>
          <p:cNvSpPr>
            <a:spLocks noGrp="1"/>
          </p:cNvSpPr>
          <p:nvPr>
            <p:ph type="pic" idx="2"/>
          </p:nvPr>
        </p:nvSpPr>
        <p:spPr>
          <a:xfrm>
            <a:off x="-1" y="0"/>
            <a:ext cx="3371851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3851673" y="2291786"/>
            <a:ext cx="2263378" cy="39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3"/>
          </p:nvPr>
        </p:nvSpPr>
        <p:spPr>
          <a:xfrm>
            <a:off x="6354961" y="2294680"/>
            <a:ext cx="2352095" cy="39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bg>
      <p:bgPr>
        <a:solidFill>
          <a:srgbClr val="35402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>
            <a:spLocks noGrp="1"/>
          </p:cNvSpPr>
          <p:nvPr>
            <p:ph type="pic" idx="2"/>
          </p:nvPr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899932" y="2335192"/>
            <a:ext cx="7344137" cy="2187616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50"/>
              <a:buFont typeface="Arial"/>
              <a:buNone/>
              <a:defRPr sz="405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2">
  <p:cSld name="Thank you 2">
    <p:bg>
      <p:bgPr>
        <a:solidFill>
          <a:schemeClr val="accent5">
            <a:alpha val="9411"/>
          </a:schemeClr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47546" y="1541399"/>
            <a:ext cx="3331952" cy="212482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847546" y="3984427"/>
            <a:ext cx="3331952" cy="242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32"/>
          <p:cNvSpPr>
            <a:spLocks noGrp="1"/>
          </p:cNvSpPr>
          <p:nvPr>
            <p:ph type="pic" idx="2"/>
          </p:nvPr>
        </p:nvSpPr>
        <p:spPr>
          <a:xfrm>
            <a:off x="5078803" y="0"/>
            <a:ext cx="4065197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685800" y="766915"/>
            <a:ext cx="2086897" cy="216309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3648597" y="960385"/>
            <a:ext cx="4755909" cy="196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0" y="3716594"/>
            <a:ext cx="9144000" cy="314140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Competition">
  <p:cSld name="Our Competi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>
            <a:off x="-7919" y="1"/>
            <a:ext cx="3714749" cy="2182482"/>
          </a:xfrm>
          <a:prstGeom prst="rect">
            <a:avLst/>
          </a:prstGeom>
          <a:solidFill>
            <a:schemeClr val="accent2">
              <a:alpha val="91372"/>
            </a:schemeClr>
          </a:solidFill>
          <a:ln>
            <a:noFill/>
          </a:ln>
        </p:spPr>
        <p:txBody>
          <a:bodyPr spcFirstLastPara="1" wrap="square" lIns="731500" tIns="45700" rIns="7315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36"/>
          <p:cNvSpPr>
            <a:spLocks noGrp="1"/>
          </p:cNvSpPr>
          <p:nvPr>
            <p:ph type="pic" idx="2"/>
          </p:nvPr>
        </p:nvSpPr>
        <p:spPr>
          <a:xfrm>
            <a:off x="3707199" y="1"/>
            <a:ext cx="5436800" cy="218248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>
            <a:off x="614796" y="2924356"/>
            <a:ext cx="2827144" cy="330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3"/>
          </p:nvPr>
        </p:nvSpPr>
        <p:spPr>
          <a:xfrm>
            <a:off x="3699947" y="2932802"/>
            <a:ext cx="4808934" cy="330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570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0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3.png"/><Relationship Id="rId4" Type="http://schemas.openxmlformats.org/officeDocument/2006/relationships/customXml" Target="../ink/ink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>
          <a:extLst>
            <a:ext uri="{FF2B5EF4-FFF2-40B4-BE49-F238E27FC236}">
              <a16:creationId xmlns:a16="http://schemas.microsoft.com/office/drawing/2014/main" id="{36A7804F-78F5-2DC0-9CEC-074FDF56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7" descr="Close-up of a green field">
            <a:extLst>
              <a:ext uri="{FF2B5EF4-FFF2-40B4-BE49-F238E27FC236}">
                <a16:creationId xmlns:a16="http://schemas.microsoft.com/office/drawing/2014/main" id="{48CB51A6-B4E7-33ED-263D-DD6EA5518C1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8572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7">
            <a:extLst>
              <a:ext uri="{FF2B5EF4-FFF2-40B4-BE49-F238E27FC236}">
                <a16:creationId xmlns:a16="http://schemas.microsoft.com/office/drawing/2014/main" id="{FDAE2781-7013-39A8-7F76-E3B885CE9CB4}"/>
              </a:ext>
            </a:extLst>
          </p:cNvPr>
          <p:cNvSpPr txBox="1"/>
          <p:nvPr/>
        </p:nvSpPr>
        <p:spPr>
          <a:xfrm>
            <a:off x="6338808" y="6184009"/>
            <a:ext cx="27228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C7E3F6"/>
                </a:solidFill>
                <a:latin typeface="Calibri"/>
                <a:ea typeface="Calibri"/>
                <a:cs typeface="Calibri"/>
                <a:sym typeface="Calibri"/>
              </a:rPr>
              <a:t>Melvin Cacayorin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0;p37">
            <a:extLst>
              <a:ext uri="{FF2B5EF4-FFF2-40B4-BE49-F238E27FC236}">
                <a16:creationId xmlns:a16="http://schemas.microsoft.com/office/drawing/2014/main" id="{5D93FB51-F8C2-9D66-A496-71F28571EB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078" y="1333499"/>
            <a:ext cx="8408710" cy="444041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91425" rIns="914400" bIns="4570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4000" dirty="0"/>
              <a:t>Building an Inclusive Classroom Online and F2F: </a:t>
            </a:r>
            <a:br>
              <a:rPr lang="en-US" sz="4000" dirty="0"/>
            </a:br>
            <a:r>
              <a:rPr lang="en-US" sz="4000" dirty="0"/>
              <a:t>Addressing Math Anxiety and </a:t>
            </a:r>
            <a:br>
              <a:rPr lang="en-US" sz="4000" dirty="0"/>
            </a:br>
            <a:r>
              <a:rPr lang="en-US" sz="4000" dirty="0"/>
              <a:t>Using Computing Tools</a:t>
            </a:r>
          </a:p>
        </p:txBody>
      </p:sp>
    </p:spTree>
    <p:extLst>
      <p:ext uri="{BB962C8B-B14F-4D97-AF65-F5344CB8AC3E}">
        <p14:creationId xmlns:p14="http://schemas.microsoft.com/office/powerpoint/2010/main" val="67192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5"/>
          <p:cNvSpPr txBox="1">
            <a:spLocks noGrp="1"/>
          </p:cNvSpPr>
          <p:nvPr>
            <p:ph type="body" idx="3"/>
          </p:nvPr>
        </p:nvSpPr>
        <p:spPr>
          <a:xfrm>
            <a:off x="663880" y="3217653"/>
            <a:ext cx="7553194" cy="250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937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Working with Python</a:t>
            </a:r>
            <a:endParaRPr sz="3600"/>
          </a:p>
          <a:p>
            <a:pPr marL="342900" lvl="0" indent="-3937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Introversion</a:t>
            </a:r>
            <a:endParaRPr sz="3600"/>
          </a:p>
        </p:txBody>
      </p:sp>
      <p:sp>
        <p:nvSpPr>
          <p:cNvPr id="139" name="Google Shape;139;p45"/>
          <p:cNvSpPr txBox="1">
            <a:spLocks noGrp="1"/>
          </p:cNvSpPr>
          <p:nvPr>
            <p:ph type="sldNum" idx="12"/>
          </p:nvPr>
        </p:nvSpPr>
        <p:spPr>
          <a:xfrm>
            <a:off x="7343775" y="6356351"/>
            <a:ext cx="1171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40" name="Google Shape;140;p45" descr="A picture containing grass sprou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880" y="467104"/>
            <a:ext cx="7553194" cy="1540774"/>
          </a:xfrm>
          <a:prstGeom prst="rect">
            <a:avLst/>
          </a:prstGeom>
          <a:solidFill>
            <a:srgbClr val="A9BD82"/>
          </a:solidFill>
          <a:ln>
            <a:noFill/>
          </a:ln>
        </p:spPr>
      </p:pic>
      <p:sp>
        <p:nvSpPr>
          <p:cNvPr id="141" name="Google Shape;141;p45"/>
          <p:cNvSpPr txBox="1"/>
          <p:nvPr/>
        </p:nvSpPr>
        <p:spPr>
          <a:xfrm>
            <a:off x="790196" y="2415396"/>
            <a:ext cx="742687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Concerns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6"/>
          <p:cNvSpPr txBox="1">
            <a:spLocks noGrp="1"/>
          </p:cNvSpPr>
          <p:nvPr>
            <p:ph type="title"/>
          </p:nvPr>
        </p:nvSpPr>
        <p:spPr>
          <a:xfrm>
            <a:off x="2480153" y="619256"/>
            <a:ext cx="6115835" cy="81601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/>
              <a:t>EXAMPLES OF WORK</a:t>
            </a:r>
            <a:endParaRPr/>
          </a:p>
        </p:txBody>
      </p:sp>
      <p:pic>
        <p:nvPicPr>
          <p:cNvPr id="147" name="Google Shape;147;p46" descr="Arial view of an avenue of tree and pastures on either sid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19256"/>
            <a:ext cx="2229633" cy="5718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6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49" name="Google Shape;149;p46"/>
          <p:cNvPicPr preferRelativeResize="0"/>
          <p:nvPr/>
        </p:nvPicPr>
        <p:blipFill rotWithShape="1">
          <a:blip r:embed="rId4">
            <a:alphaModFix/>
          </a:blip>
          <a:srcRect l="-209" t="11669" r="21511" b="-11668"/>
          <a:stretch/>
        </p:blipFill>
        <p:spPr>
          <a:xfrm>
            <a:off x="2340892" y="2149581"/>
            <a:ext cx="6654697" cy="265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7"/>
          <p:cNvSpPr txBox="1">
            <a:spLocks noGrp="1"/>
          </p:cNvSpPr>
          <p:nvPr>
            <p:ph type="title"/>
          </p:nvPr>
        </p:nvSpPr>
        <p:spPr>
          <a:xfrm>
            <a:off x="2480153" y="619256"/>
            <a:ext cx="6115835" cy="81601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/>
              <a:t>EXAMPLES OF WORK</a:t>
            </a:r>
            <a:endParaRPr/>
          </a:p>
        </p:txBody>
      </p:sp>
      <p:pic>
        <p:nvPicPr>
          <p:cNvPr id="155" name="Google Shape;155;p47" descr="Arial view of an avenue of tree and pastures on either sid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19256"/>
            <a:ext cx="2229633" cy="5718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57" name="Google Shape;15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2024" y="1587675"/>
            <a:ext cx="6587001" cy="43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8" descr="A field of wheat with tracks in i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8572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8"/>
          <p:cNvSpPr txBox="1">
            <a:spLocks noGrp="1"/>
          </p:cNvSpPr>
          <p:nvPr>
            <p:ph type="title"/>
          </p:nvPr>
        </p:nvSpPr>
        <p:spPr>
          <a:xfrm>
            <a:off x="899932" y="2608644"/>
            <a:ext cx="7344137" cy="226457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400"/>
              <a:t>RESULTS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How Do They Think Projects Help?</a:t>
            </a:r>
            <a:endParaRPr sz="4000"/>
          </a:p>
        </p:txBody>
      </p:sp>
      <p:sp>
        <p:nvSpPr>
          <p:cNvPr id="169" name="Google Shape;169;p49"/>
          <p:cNvSpPr txBox="1">
            <a:spLocks noGrp="1"/>
          </p:cNvSpPr>
          <p:nvPr>
            <p:ph type="body" idx="1"/>
          </p:nvPr>
        </p:nvSpPr>
        <p:spPr>
          <a:xfrm>
            <a:off x="3886200" y="136524"/>
            <a:ext cx="5111496" cy="63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 time pressure</a:t>
            </a:r>
            <a:endParaRPr/>
          </a:p>
        </p:txBody>
      </p:sp>
      <p:sp>
        <p:nvSpPr>
          <p:cNvPr id="170" name="Google Shape;170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9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0"/>
          <p:cNvSpPr txBox="1">
            <a:spLocks noGrp="1"/>
          </p:cNvSpPr>
          <p:nvPr>
            <p:ph type="title"/>
          </p:nvPr>
        </p:nvSpPr>
        <p:spPr>
          <a:xfrm>
            <a:off x="0" y="1460897"/>
            <a:ext cx="3474720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Effectiveness  of Replacing Quizzes with Projects?</a:t>
            </a:r>
            <a:endParaRPr sz="4000"/>
          </a:p>
        </p:txBody>
      </p:sp>
      <p:sp>
        <p:nvSpPr>
          <p:cNvPr id="176" name="Google Shape;176;p50"/>
          <p:cNvSpPr txBox="1">
            <a:spLocks noGrp="1"/>
          </p:cNvSpPr>
          <p:nvPr>
            <p:ph type="body" idx="1"/>
          </p:nvPr>
        </p:nvSpPr>
        <p:spPr>
          <a:xfrm>
            <a:off x="3886200" y="136524"/>
            <a:ext cx="5111496" cy="63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Majority (66-75%) thought Somewhat or Very Effective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9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1" descr="A field of wheat with tracks in i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6308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1"/>
          <p:cNvSpPr txBox="1">
            <a:spLocks noGrp="1"/>
          </p:cNvSpPr>
          <p:nvPr>
            <p:ph type="title"/>
          </p:nvPr>
        </p:nvSpPr>
        <p:spPr>
          <a:xfrm>
            <a:off x="899931" y="2014283"/>
            <a:ext cx="7344137" cy="2376715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400"/>
              <a:t>CONCLUSIONS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2"/>
          <p:cNvSpPr txBox="1">
            <a:spLocks noGrp="1"/>
          </p:cNvSpPr>
          <p:nvPr>
            <p:ph type="title"/>
          </p:nvPr>
        </p:nvSpPr>
        <p:spPr>
          <a:xfrm>
            <a:off x="5150275" y="866113"/>
            <a:ext cx="3269846" cy="1605987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2400"/>
              <a:buFont typeface="Arial"/>
              <a:buNone/>
            </a:pPr>
            <a:r>
              <a:rPr lang="en-US" sz="2400" dirty="0"/>
              <a:t>CONCLUSIONS &amp; CHANGES TO MAKE IN FUTURE</a:t>
            </a:r>
            <a:endParaRPr lang="en-US" dirty="0"/>
          </a:p>
        </p:txBody>
      </p:sp>
      <p:pic>
        <p:nvPicPr>
          <p:cNvPr id="189" name="Google Shape;189;p52" descr="Close up of green gras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50493"/>
            <a:ext cx="4140843" cy="5158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2"/>
          <p:cNvSpPr txBox="1">
            <a:spLocks noGrp="1"/>
          </p:cNvSpPr>
          <p:nvPr>
            <p:ph type="body" idx="1"/>
          </p:nvPr>
        </p:nvSpPr>
        <p:spPr>
          <a:xfrm>
            <a:off x="4275056" y="2839130"/>
            <a:ext cx="4406366" cy="363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3600" b="0" dirty="0">
                <a:latin typeface="Calibri"/>
                <a:ea typeface="Calibri"/>
                <a:cs typeface="Calibri"/>
                <a:sym typeface="Calibri"/>
              </a:rPr>
              <a:t>Increased community</a:t>
            </a:r>
            <a:endParaRPr lang="en-US" dirty="0"/>
          </a:p>
          <a:p>
            <a:pPr marL="285750" lvl="0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3600" b="0" dirty="0">
                <a:latin typeface="Calibri"/>
                <a:ea typeface="Calibri"/>
                <a:cs typeface="Calibri"/>
                <a:sym typeface="Calibri"/>
              </a:rPr>
              <a:t>Technical skills with computing tools</a:t>
            </a:r>
            <a:endParaRPr lang="en-US" dirty="0"/>
          </a:p>
          <a:p>
            <a:pPr marL="285750" lvl="0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3600" b="0" cap="none" dirty="0">
                <a:latin typeface="Calibri"/>
                <a:ea typeface="Calibri"/>
                <a:cs typeface="Calibri"/>
                <a:sym typeface="Calibri"/>
              </a:rPr>
              <a:t>Students learned to handle anxiety</a:t>
            </a:r>
            <a:endParaRPr lang="en-US" dirty="0"/>
          </a:p>
          <a:p>
            <a:pPr marL="28575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Arial"/>
              <a:buNone/>
            </a:pPr>
            <a:endParaRPr lang="en-US" sz="2000" b="0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2"/>
          <p:cNvSpPr txBox="1">
            <a:spLocks noGrp="1"/>
          </p:cNvSpPr>
          <p:nvPr>
            <p:ph type="sldNum" idx="12"/>
          </p:nvPr>
        </p:nvSpPr>
        <p:spPr>
          <a:xfrm>
            <a:off x="7343775" y="6356351"/>
            <a:ext cx="1171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3"/>
          <p:cNvSpPr txBox="1">
            <a:spLocks noGrp="1"/>
          </p:cNvSpPr>
          <p:nvPr>
            <p:ph type="title"/>
          </p:nvPr>
        </p:nvSpPr>
        <p:spPr>
          <a:xfrm>
            <a:off x="5150275" y="866113"/>
            <a:ext cx="3269846" cy="1605987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2400"/>
              <a:buFont typeface="Arial"/>
              <a:buNone/>
            </a:pPr>
            <a:r>
              <a:rPr lang="en-US" sz="2400"/>
              <a:t>CONCLUSIONS &amp; CHANGES TO MAKE IN FUTURE</a:t>
            </a:r>
            <a:endParaRPr/>
          </a:p>
        </p:txBody>
      </p:sp>
      <p:pic>
        <p:nvPicPr>
          <p:cNvPr id="197" name="Google Shape;197;p53" descr="Close up of green gras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50493"/>
            <a:ext cx="4140843" cy="5158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3"/>
          <p:cNvSpPr txBox="1">
            <a:spLocks noGrp="1"/>
          </p:cNvSpPr>
          <p:nvPr>
            <p:ph type="body" idx="1"/>
          </p:nvPr>
        </p:nvSpPr>
        <p:spPr>
          <a:xfrm>
            <a:off x="4191475" y="2839125"/>
            <a:ext cx="4952400" cy="3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>
                <a:latin typeface="Calibri"/>
                <a:ea typeface="Calibri"/>
                <a:cs typeface="Calibri"/>
                <a:sym typeface="Calibri"/>
              </a:rPr>
              <a:t>Bottom line</a:t>
            </a:r>
            <a:endParaRPr sz="4000" b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b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>
                <a:latin typeface="Calibri"/>
                <a:ea typeface="Calibri"/>
                <a:cs typeface="Calibri"/>
                <a:sym typeface="Calibri"/>
              </a:rPr>
              <a:t>Projects helped students succeed</a:t>
            </a:r>
            <a:endParaRPr/>
          </a:p>
          <a:p>
            <a:pPr marL="28575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Arial"/>
              <a:buNone/>
            </a:pPr>
            <a:endParaRPr sz="2000" b="0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3"/>
          <p:cNvSpPr txBox="1">
            <a:spLocks noGrp="1"/>
          </p:cNvSpPr>
          <p:nvPr>
            <p:ph type="sldNum" idx="12"/>
          </p:nvPr>
        </p:nvSpPr>
        <p:spPr>
          <a:xfrm>
            <a:off x="7343775" y="6356351"/>
            <a:ext cx="1171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D2C41-C5B4-46CC-A4D4-49FEA0A426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A6878-F53B-179F-59D3-E36E0D8E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" y="89555"/>
            <a:ext cx="4284482" cy="3213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1445FE-2B6E-DD8E-3E56-A70C07577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385" y="136524"/>
            <a:ext cx="4923737" cy="65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2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>
          <a:extLst>
            <a:ext uri="{FF2B5EF4-FFF2-40B4-BE49-F238E27FC236}">
              <a16:creationId xmlns:a16="http://schemas.microsoft.com/office/drawing/2014/main" id="{485D5451-5F5F-BE18-272A-F8764D980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7" descr="Close-up of a green field">
            <a:extLst>
              <a:ext uri="{FF2B5EF4-FFF2-40B4-BE49-F238E27FC236}">
                <a16:creationId xmlns:a16="http://schemas.microsoft.com/office/drawing/2014/main" id="{8CF21B72-37AF-8712-63AB-0B578693C406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8572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7">
            <a:extLst>
              <a:ext uri="{FF2B5EF4-FFF2-40B4-BE49-F238E27FC236}">
                <a16:creationId xmlns:a16="http://schemas.microsoft.com/office/drawing/2014/main" id="{C5709516-FB47-22F8-8BC5-08E6651121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932" y="2608644"/>
            <a:ext cx="7344137" cy="164071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91425" rIns="914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Calculus 2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7">
            <a:extLst>
              <a:ext uri="{FF2B5EF4-FFF2-40B4-BE49-F238E27FC236}">
                <a16:creationId xmlns:a16="http://schemas.microsoft.com/office/drawing/2014/main" id="{67AD0882-2081-8CF1-4C31-6CADAC98AEF6}"/>
              </a:ext>
            </a:extLst>
          </p:cNvPr>
          <p:cNvSpPr txBox="1"/>
          <p:nvPr/>
        </p:nvSpPr>
        <p:spPr>
          <a:xfrm>
            <a:off x="6338808" y="6184009"/>
            <a:ext cx="27228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C7E3F6"/>
                </a:solidFill>
                <a:latin typeface="Calibri"/>
                <a:ea typeface="Calibri"/>
                <a:cs typeface="Calibri"/>
                <a:sym typeface="Calibri"/>
              </a:rPr>
              <a:t>Melvin Cacayorin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7">
            <a:extLst>
              <a:ext uri="{FF2B5EF4-FFF2-40B4-BE49-F238E27FC236}">
                <a16:creationId xmlns:a16="http://schemas.microsoft.com/office/drawing/2014/main" id="{986C8065-2400-BA4E-47F7-9B50D4F5CD13}"/>
              </a:ext>
            </a:extLst>
          </p:cNvPr>
          <p:cNvSpPr txBox="1"/>
          <p:nvPr/>
        </p:nvSpPr>
        <p:spPr>
          <a:xfrm>
            <a:off x="290225" y="1362853"/>
            <a:ext cx="85635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B1EB53"/>
                </a:solidFill>
                <a:latin typeface="Arial"/>
                <a:ea typeface="Arial"/>
                <a:cs typeface="Arial"/>
                <a:sym typeface="Arial"/>
              </a:rPr>
              <a:t>Projects to Alleviate Math Anxiety</a:t>
            </a:r>
            <a:endParaRPr dirty="0"/>
          </a:p>
        </p:txBody>
      </p:sp>
      <p:pic>
        <p:nvPicPr>
          <p:cNvPr id="1026" name="Picture 2" descr="AMATYC Reno">
            <a:extLst>
              <a:ext uri="{FF2B5EF4-FFF2-40B4-BE49-F238E27FC236}">
                <a16:creationId xmlns:a16="http://schemas.microsoft.com/office/drawing/2014/main" id="{4DA8DB09-2E69-56A5-5916-8698C147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419600"/>
            <a:ext cx="26765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1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7DE21C00-1BF9-7359-8A74-6CF77E5D8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1" descr="A field of wheat with tracks in it">
            <a:extLst>
              <a:ext uri="{FF2B5EF4-FFF2-40B4-BE49-F238E27FC236}">
                <a16:creationId xmlns:a16="http://schemas.microsoft.com/office/drawing/2014/main" id="{8D084839-5F91-4E4A-C535-95A330F75EBA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6308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1">
            <a:extLst>
              <a:ext uri="{FF2B5EF4-FFF2-40B4-BE49-F238E27FC236}">
                <a16:creationId xmlns:a16="http://schemas.microsoft.com/office/drawing/2014/main" id="{CC082561-0116-EB0F-ABCC-C4FBDB8C98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931" y="2014283"/>
            <a:ext cx="7344137" cy="2376715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400" dirty="0"/>
              <a:t>What else have I learned about math anxiety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32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979CC897-40D7-40E5-CB07-3518B40C3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10B1FBBE-B11A-12E1-6AC4-30E7DD1C11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Where did students get math anxiety come from?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0C267735-9161-E888-7CCF-FF9FFF5ED0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97" name="Google Shape;97;p39">
            <a:extLst>
              <a:ext uri="{FF2B5EF4-FFF2-40B4-BE49-F238E27FC236}">
                <a16:creationId xmlns:a16="http://schemas.microsoft.com/office/drawing/2014/main" id="{4F73BB07-C238-96DF-7CBC-BEEAAF450B4F}"/>
              </a:ext>
            </a:extLst>
          </p:cNvPr>
          <p:cNvSpPr txBox="1"/>
          <p:nvPr/>
        </p:nvSpPr>
        <p:spPr>
          <a:xfrm>
            <a:off x="3823967" y="2104159"/>
            <a:ext cx="44136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US" sz="40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learned response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80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A07749EB-F306-5544-583F-B7999C31E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A4D65E4D-2987-8608-2479-6E5484B96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What are the root causes of math anxiety?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2DB10C91-D800-5E64-5858-EB58A3854D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97" name="Google Shape;97;p39">
            <a:extLst>
              <a:ext uri="{FF2B5EF4-FFF2-40B4-BE49-F238E27FC236}">
                <a16:creationId xmlns:a16="http://schemas.microsoft.com/office/drawing/2014/main" id="{372D8629-6CA0-302D-E243-81E0E4C4BBC3}"/>
              </a:ext>
            </a:extLst>
          </p:cNvPr>
          <p:cNvSpPr txBox="1"/>
          <p:nvPr/>
        </p:nvSpPr>
        <p:spPr>
          <a:xfrm>
            <a:off x="3823967" y="2104159"/>
            <a:ext cx="4413634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dirty="0"/>
              <a:t>past experience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dirty="0"/>
              <a:t>terminology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fear of failure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dirty="0"/>
              <a:t>ambiguity</a:t>
            </a:r>
            <a:endParaRPr lang="en-US" sz="40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4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29F334A2-6066-5BED-FCCA-A54196F3C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DE651F9C-48F2-B13C-8BF3-C8FD864229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What type of math do students have most anxiety with?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6796B36D-63FC-278A-2DC5-6D0F82DFA0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97" name="Google Shape;97;p39">
            <a:extLst>
              <a:ext uri="{FF2B5EF4-FFF2-40B4-BE49-F238E27FC236}">
                <a16:creationId xmlns:a16="http://schemas.microsoft.com/office/drawing/2014/main" id="{F4C4B7DA-7970-F7A1-1824-84EDCEE57BF5}"/>
              </a:ext>
            </a:extLst>
          </p:cNvPr>
          <p:cNvSpPr txBox="1"/>
          <p:nvPr/>
        </p:nvSpPr>
        <p:spPr>
          <a:xfrm>
            <a:off x="3813999" y="1129221"/>
            <a:ext cx="49417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fractions</a:t>
            </a:r>
            <a:endParaRPr lang="en-US"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dirty="0"/>
              <a:t>laws of exponents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probability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dirty="0"/>
              <a:t>factoring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slope </a:t>
            </a:r>
            <a:r>
              <a:rPr lang="en-US" sz="4000" dirty="0"/>
              <a:t>of a line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geometry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dirty="0"/>
              <a:t>word problems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16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09CF11AE-6C40-F1DD-6480-0CAB13766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644FC41F-67B7-67BF-C5E5-C9770D19CE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7" y="1460897"/>
            <a:ext cx="3126867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What is your math personality?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9E4DC16D-CF32-7749-1FCA-9C1756D5CB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97" name="Google Shape;97;p39">
            <a:extLst>
              <a:ext uri="{FF2B5EF4-FFF2-40B4-BE49-F238E27FC236}">
                <a16:creationId xmlns:a16="http://schemas.microsoft.com/office/drawing/2014/main" id="{6B472D68-466A-8BA5-B15A-E4EB4D07F7E2}"/>
              </a:ext>
            </a:extLst>
          </p:cNvPr>
          <p:cNvSpPr txBox="1"/>
          <p:nvPr/>
        </p:nvSpPr>
        <p:spPr>
          <a:xfrm>
            <a:off x="4332768" y="2206054"/>
            <a:ext cx="441363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quantitative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endParaRPr lang="en-US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dirty="0"/>
              <a:t>qualitative</a:t>
            </a:r>
            <a:b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4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094D1E43-4204-2E90-3980-A55D92C76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8363788B-0C72-A5FF-17F2-B0A39448A8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3060192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What is the  biggest reason for non-success in math?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0BC5F539-D65C-F9F4-C678-D81B018897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97" name="Google Shape;97;p39">
            <a:extLst>
              <a:ext uri="{FF2B5EF4-FFF2-40B4-BE49-F238E27FC236}">
                <a16:creationId xmlns:a16="http://schemas.microsoft.com/office/drawing/2014/main" id="{ECC57A38-468A-B252-B518-29E0F70255E8}"/>
              </a:ext>
            </a:extLst>
          </p:cNvPr>
          <p:cNvSpPr txBox="1"/>
          <p:nvPr/>
        </p:nvSpPr>
        <p:spPr>
          <a:xfrm>
            <a:off x="4572000" y="2370859"/>
            <a:ext cx="44136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 pre-requisite skills</a:t>
            </a:r>
            <a:b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638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0BA4640D-B375-0BCA-C20E-41F64E07D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8B2EFE0A-629D-E5D2-499C-F0C38D3838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How do you help?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331B3AB0-0C1A-60B3-F154-E863E91C49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97" name="Google Shape;97;p39">
            <a:extLst>
              <a:ext uri="{FF2B5EF4-FFF2-40B4-BE49-F238E27FC236}">
                <a16:creationId xmlns:a16="http://schemas.microsoft.com/office/drawing/2014/main" id="{7F54687D-067F-B144-F7BE-DF840B5877D9}"/>
              </a:ext>
            </a:extLst>
          </p:cNvPr>
          <p:cNvSpPr txBox="1"/>
          <p:nvPr/>
        </p:nvSpPr>
        <p:spPr>
          <a:xfrm>
            <a:off x="3729576" y="612864"/>
            <a:ext cx="4989121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careful planning  prior to entering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smart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discipline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learning from mistakes</a:t>
            </a:r>
            <a:b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86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89C16F64-002E-114E-5A17-492E3B7BE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1" descr="A field of wheat with tracks in it">
            <a:extLst>
              <a:ext uri="{FF2B5EF4-FFF2-40B4-BE49-F238E27FC236}">
                <a16:creationId xmlns:a16="http://schemas.microsoft.com/office/drawing/2014/main" id="{A5CCD1C1-A1D6-30B4-D625-D9493AD1330F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6308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1">
            <a:extLst>
              <a:ext uri="{FF2B5EF4-FFF2-40B4-BE49-F238E27FC236}">
                <a16:creationId xmlns:a16="http://schemas.microsoft.com/office/drawing/2014/main" id="{63373582-1172-AC29-559D-4560B96A81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931" y="2014283"/>
            <a:ext cx="7344137" cy="2376715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400" dirty="0"/>
              <a:t>Computing Tools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263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E2723EFE-DF6A-9178-DE8C-502DFF0B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CD50B4AA-2C02-77D5-3BAB-1D4DFE4986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Python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3CEC009B-8800-9776-A5C3-96C5DC49B3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BFE732-46AF-1551-9CF7-E771FEC81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890" y="975520"/>
            <a:ext cx="2019465" cy="2060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676DA-DDB6-4D03-D04B-63B9EF5DC86D}"/>
              </a:ext>
            </a:extLst>
          </p:cNvPr>
          <p:cNvSpPr txBox="1"/>
          <p:nvPr/>
        </p:nvSpPr>
        <p:spPr>
          <a:xfrm>
            <a:off x="3785190" y="229016"/>
            <a:ext cx="5204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Use Google </a:t>
            </a:r>
            <a:r>
              <a:rPr lang="en-US" sz="2000" dirty="0" err="1"/>
              <a:t>Colabs</a:t>
            </a:r>
            <a:r>
              <a:rPr lang="en-US" sz="2000" dirty="0"/>
              <a:t> if you have a Google account. </a:t>
            </a:r>
            <a:r>
              <a:rPr lang="en-US" dirty="0"/>
              <a:t>	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AECA52-58A4-198B-94E3-907E7384F981}"/>
              </a:ext>
            </a:extLst>
          </p:cNvPr>
          <p:cNvSpPr txBox="1"/>
          <p:nvPr/>
        </p:nvSpPr>
        <p:spPr>
          <a:xfrm>
            <a:off x="3721394" y="3551377"/>
            <a:ext cx="26102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Use Red Rocks Data Science server by pointing browser to math01.rrcc.edu. Find Cacayorin Hub and hit “Launch Hub 11”, login is </a:t>
            </a:r>
            <a:r>
              <a:rPr lang="en-US" sz="2000" dirty="0" err="1"/>
              <a:t>kershaw_clayton</a:t>
            </a:r>
            <a:r>
              <a:rPr lang="en-US" sz="2000" dirty="0"/>
              <a:t> with </a:t>
            </a:r>
          </a:p>
          <a:p>
            <a:r>
              <a:rPr lang="en-US" sz="2000" dirty="0"/>
              <a:t>password “</a:t>
            </a:r>
            <a:r>
              <a:rPr lang="en-US" sz="2000" dirty="0" err="1"/>
              <a:t>gododgers</a:t>
            </a:r>
            <a:r>
              <a:rPr lang="en-US" sz="2000" dirty="0"/>
              <a:t>”.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F12E3FC-95DD-B490-4073-6735A7132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783" y="4150485"/>
            <a:ext cx="2163241" cy="2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641A8F59-7BBD-C01A-002D-801B215E5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9AC9A87F-BDF9-2B16-ADBB-E87DC0A7C0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Python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739D1527-C284-1A3E-5840-B953511225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54E9E-6729-7474-7038-1C47FEE9F79D}"/>
              </a:ext>
            </a:extLst>
          </p:cNvPr>
          <p:cNvSpPr txBox="1"/>
          <p:nvPr/>
        </p:nvSpPr>
        <p:spPr>
          <a:xfrm>
            <a:off x="3785190" y="229016"/>
            <a:ext cx="5204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 Google </a:t>
            </a:r>
            <a:r>
              <a:rPr lang="en-US" sz="2000" dirty="0" err="1"/>
              <a:t>Colabs</a:t>
            </a:r>
            <a:r>
              <a:rPr lang="en-US" sz="2000" dirty="0"/>
              <a:t> scroll down, run is black arrow. Run the big block first!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1DEB0-249B-E810-BC5F-A99F5479D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841" y="1460897"/>
            <a:ext cx="5291336" cy="29720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6C4E39-BDFC-D87E-2F1C-84B71790198E}"/>
                  </a:ext>
                </a:extLst>
              </p14:cNvPr>
              <p14:cNvContentPartPr/>
              <p14:nvPr/>
            </p14:nvContentPartPr>
            <p14:xfrm>
              <a:off x="4220958" y="2671434"/>
              <a:ext cx="496440" cy="63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6C4E39-BDFC-D87E-2F1C-84B7179019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1958" y="2662794"/>
                <a:ext cx="51408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5CCB0F0-08BE-68B2-93EA-418C62316319}"/>
                  </a:ext>
                </a:extLst>
              </p14:cNvPr>
              <p14:cNvContentPartPr/>
              <p14:nvPr/>
            </p14:nvContentPartPr>
            <p14:xfrm>
              <a:off x="3980118" y="1089234"/>
              <a:ext cx="208800" cy="1574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5CCB0F0-08BE-68B2-93EA-418C623163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1478" y="1080234"/>
                <a:ext cx="226440" cy="15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80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How many experience math anxiety?</a:t>
            </a:r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9" name="Google Shape;89;p38"/>
          <p:cNvSpPr txBox="1"/>
          <p:nvPr/>
        </p:nvSpPr>
        <p:spPr>
          <a:xfrm>
            <a:off x="3477638" y="4749182"/>
            <a:ext cx="627901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enjoy math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are confident about their abilities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E9404-9707-B027-BF48-96B029F7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00" y="809424"/>
            <a:ext cx="5134692" cy="28769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3767035D-F1E7-9BA3-E28E-3FE07FF93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34408E50-F285-BFDA-AB7B-8EC6D787A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Python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8479B5BB-7D0B-A92A-7E7C-56DF4A5B3A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226A5-B029-86AF-EBBE-8772135F48A0}"/>
              </a:ext>
            </a:extLst>
          </p:cNvPr>
          <p:cNvSpPr txBox="1"/>
          <p:nvPr/>
        </p:nvSpPr>
        <p:spPr>
          <a:xfrm>
            <a:off x="3646754" y="250282"/>
            <a:ext cx="5204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 RRCC Data Science server, run is black arrow. Run the big block first!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8EB1A-9A33-F64B-5388-BFECD53A1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148" y="1366083"/>
            <a:ext cx="5096244" cy="35142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EBC41C-1963-C267-44D9-12CE9C7D0F1F}"/>
                  </a:ext>
                </a:extLst>
              </p14:cNvPr>
              <p14:cNvContentPartPr/>
              <p14:nvPr/>
            </p14:nvContentPartPr>
            <p14:xfrm>
              <a:off x="5086758" y="1807794"/>
              <a:ext cx="407520" cy="513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EBC41C-1963-C267-44D9-12CE9C7D0F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7758" y="1799154"/>
                <a:ext cx="42516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7773D9-E598-CF5B-2719-205D0B20D717}"/>
                  </a:ext>
                </a:extLst>
              </p14:cNvPr>
              <p14:cNvContentPartPr/>
              <p14:nvPr/>
            </p14:nvContentPartPr>
            <p14:xfrm>
              <a:off x="4427238" y="890874"/>
              <a:ext cx="841320" cy="716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7773D9-E598-CF5B-2719-205D0B20D7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8238" y="882234"/>
                <a:ext cx="858960" cy="7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956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8145EFF-EF12-8236-2876-4E415D12C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3">
            <a:extLst>
              <a:ext uri="{FF2B5EF4-FFF2-40B4-BE49-F238E27FC236}">
                <a16:creationId xmlns:a16="http://schemas.microsoft.com/office/drawing/2014/main" id="{90E10551-A6EC-E600-17DF-984F5572CE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343775" y="6356351"/>
            <a:ext cx="1171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5D80BF-70AA-C08D-BE92-FBF49C352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0" y="501648"/>
            <a:ext cx="8988859" cy="54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73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CD56A77B-358E-C87F-BA0B-3CDC4558A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>
            <a:extLst>
              <a:ext uri="{FF2B5EF4-FFF2-40B4-BE49-F238E27FC236}">
                <a16:creationId xmlns:a16="http://schemas.microsoft.com/office/drawing/2014/main" id="{1C550572-AEAA-0C2C-A275-71D8DF0DB9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Number-Q</a:t>
            </a:r>
            <a:endParaRPr dirty="0"/>
          </a:p>
        </p:txBody>
      </p:sp>
      <p:sp>
        <p:nvSpPr>
          <p:cNvPr id="96" name="Google Shape;96;p39">
            <a:extLst>
              <a:ext uri="{FF2B5EF4-FFF2-40B4-BE49-F238E27FC236}">
                <a16:creationId xmlns:a16="http://schemas.microsoft.com/office/drawing/2014/main" id="{59299D67-6693-D22D-D4A2-0CA45FADCF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6A3FE-D9A9-439C-B555-00E2E2B6D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740" y="0"/>
            <a:ext cx="2715883" cy="2829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231F12-F2C7-653C-B542-29DC39DCD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440" y="3154253"/>
            <a:ext cx="3066592" cy="3652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A68B8-C8E0-0077-3901-5A66A07B315C}"/>
              </a:ext>
            </a:extLst>
          </p:cNvPr>
          <p:cNvSpPr txBox="1"/>
          <p:nvPr/>
        </p:nvSpPr>
        <p:spPr>
          <a:xfrm>
            <a:off x="3507415" y="2999483"/>
            <a:ext cx="28030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Point your browser to number-q.com.</a:t>
            </a:r>
          </a:p>
          <a:p>
            <a:endParaRPr lang="en-US" sz="2800" dirty="0"/>
          </a:p>
          <a:p>
            <a:endParaRPr lang="en-US" sz="2800" dirty="0"/>
          </a:p>
          <a:p>
            <a:br>
              <a:rPr lang="en-US" sz="2800" dirty="0"/>
            </a:br>
            <a:r>
              <a:rPr lang="en-US" sz="2800" dirty="0"/>
              <a:t>This is Daniel</a:t>
            </a:r>
          </a:p>
          <a:p>
            <a:r>
              <a:rPr lang="en-US" sz="2800" dirty="0"/>
              <a:t>Trinkaus.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88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>
          <a:extLst>
            <a:ext uri="{FF2B5EF4-FFF2-40B4-BE49-F238E27FC236}">
              <a16:creationId xmlns:a16="http://schemas.microsoft.com/office/drawing/2014/main" id="{456A0DC2-E031-215E-A432-5EC7C1D3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4">
            <a:extLst>
              <a:ext uri="{FF2B5EF4-FFF2-40B4-BE49-F238E27FC236}">
                <a16:creationId xmlns:a16="http://schemas.microsoft.com/office/drawing/2014/main" id="{28E662E6-C011-9929-9E47-13D98DD5A5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973" y="857250"/>
            <a:ext cx="4442013" cy="159362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800" dirty="0"/>
              <a:t>Reach out!</a:t>
            </a:r>
            <a:endParaRPr sz="4800" dirty="0"/>
          </a:p>
        </p:txBody>
      </p:sp>
      <p:sp>
        <p:nvSpPr>
          <p:cNvPr id="205" name="Google Shape;205;p54">
            <a:extLst>
              <a:ext uri="{FF2B5EF4-FFF2-40B4-BE49-F238E27FC236}">
                <a16:creationId xmlns:a16="http://schemas.microsoft.com/office/drawing/2014/main" id="{6E737043-BF14-F3D7-842F-DDB0F5728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7973" y="2850777"/>
            <a:ext cx="4664990" cy="355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/>
              <a:t>Melvin Cacayorin</a:t>
            </a:r>
            <a:endParaRPr/>
          </a:p>
          <a:p>
            <a:pPr marL="0" lvl="0" indent="0" algn="ctr" rtl="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/>
              <a:t>melvin.cacayorin@rrcc.edu</a:t>
            </a:r>
            <a:endParaRPr sz="2800"/>
          </a:p>
        </p:txBody>
      </p:sp>
      <p:pic>
        <p:nvPicPr>
          <p:cNvPr id="206" name="Google Shape;206;p54" descr="A close up of a leaf">
            <a:extLst>
              <a:ext uri="{FF2B5EF4-FFF2-40B4-BE49-F238E27FC236}">
                <a16:creationId xmlns:a16="http://schemas.microsoft.com/office/drawing/2014/main" id="{A12D8A7C-70E9-951D-FF69-5773916AEF3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" r="53"/>
          <a:stretch/>
        </p:blipFill>
        <p:spPr>
          <a:xfrm>
            <a:off x="5078803" y="857250"/>
            <a:ext cx="406519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67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 txBox="1">
            <a:spLocks noGrp="1"/>
          </p:cNvSpPr>
          <p:nvPr>
            <p:ph type="title"/>
          </p:nvPr>
        </p:nvSpPr>
        <p:spPr>
          <a:xfrm>
            <a:off x="292608" y="146089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What triggers math anxiety?</a:t>
            </a:r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7" name="Google Shape;97;p39"/>
          <p:cNvSpPr txBox="1"/>
          <p:nvPr/>
        </p:nvSpPr>
        <p:spPr>
          <a:xfrm>
            <a:off x="3852542" y="2133998"/>
            <a:ext cx="441363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and quizzes</a:t>
            </a:r>
            <a:b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pressure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 txBox="1">
            <a:spLocks noGrp="1"/>
          </p:cNvSpPr>
          <p:nvPr>
            <p:ph type="title"/>
          </p:nvPr>
        </p:nvSpPr>
        <p:spPr>
          <a:xfrm>
            <a:off x="292608" y="957977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What does math anxiety look like?</a:t>
            </a:r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body" idx="1"/>
          </p:nvPr>
        </p:nvSpPr>
        <p:spPr>
          <a:xfrm>
            <a:off x="3739896" y="1736725"/>
            <a:ext cx="5111496" cy="384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00100" lvl="0" indent="-7429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Feeling tense</a:t>
            </a:r>
            <a:endParaRPr/>
          </a:p>
          <a:p>
            <a:pPr marL="800100" lvl="0" indent="-7429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Difficulty </a:t>
            </a:r>
            <a:r>
              <a:rPr lang="en-US" sz="4000">
                <a:solidFill>
                  <a:srgbClr val="000000"/>
                </a:solidFill>
              </a:rPr>
              <a:t>concentrating</a:t>
            </a:r>
            <a:endParaRPr/>
          </a:p>
          <a:p>
            <a:pPr marL="800100" lvl="0" indent="-7429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Char char="•"/>
            </a:pPr>
            <a:r>
              <a:rPr lang="en-US" sz="4000">
                <a:solidFill>
                  <a:srgbClr val="000000"/>
                </a:solidFill>
              </a:rPr>
              <a:t>Racing heart</a:t>
            </a:r>
            <a:endParaRPr/>
          </a:p>
          <a:p>
            <a:pPr marL="800100" lvl="0" indent="-7429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Char char="•"/>
            </a:pPr>
            <a:r>
              <a:rPr lang="en-US" sz="4000">
                <a:solidFill>
                  <a:srgbClr val="000000"/>
                </a:solidFill>
              </a:rPr>
              <a:t>Negative thoughts</a:t>
            </a:r>
            <a:endParaRPr/>
          </a:p>
          <a:p>
            <a:pPr marL="800100" lvl="0" indent="-7429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Char char="•"/>
            </a:pPr>
            <a:r>
              <a:rPr lang="en-US" sz="4000">
                <a:solidFill>
                  <a:srgbClr val="000000"/>
                </a:solidFill>
              </a:rPr>
              <a:t>Avoiding class</a:t>
            </a:r>
            <a:endParaRPr/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</a:pPr>
            <a:endParaRPr sz="2400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1"/>
          <p:cNvSpPr txBox="1">
            <a:spLocks noGrp="1"/>
          </p:cNvSpPr>
          <p:nvPr>
            <p:ph type="title"/>
          </p:nvPr>
        </p:nvSpPr>
        <p:spPr>
          <a:xfrm>
            <a:off x="329184" y="893969"/>
            <a:ext cx="2913888" cy="38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Coping strategies</a:t>
            </a:r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body" idx="1"/>
          </p:nvPr>
        </p:nvSpPr>
        <p:spPr>
          <a:xfrm>
            <a:off x="3703320" y="1783397"/>
            <a:ext cx="5111496" cy="475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00100" lvl="0" indent="-7397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</a:pPr>
            <a:r>
              <a:rPr lang="en-US" sz="4000">
                <a:solidFill>
                  <a:srgbClr val="000000"/>
                </a:solidFill>
              </a:rPr>
              <a:t>Brain breaks</a:t>
            </a:r>
            <a:endParaRPr/>
          </a:p>
          <a:p>
            <a:pPr marL="800100" lvl="0" indent="-7397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</a:pPr>
            <a:r>
              <a:rPr lang="en-US" sz="4000">
                <a:solidFill>
                  <a:srgbClr val="000000"/>
                </a:solidFill>
              </a:rPr>
              <a:t>Tutoring</a:t>
            </a:r>
            <a:endParaRPr/>
          </a:p>
          <a:p>
            <a:pPr marL="800100" lvl="0" indent="-7397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</a:pPr>
            <a:r>
              <a:rPr lang="en-US" sz="4000">
                <a:solidFill>
                  <a:srgbClr val="000000"/>
                </a:solidFill>
              </a:rPr>
              <a:t>Attending office hours</a:t>
            </a:r>
            <a:endParaRPr/>
          </a:p>
          <a:p>
            <a:pPr marL="800100" lvl="0" indent="-7397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•"/>
            </a:pPr>
            <a:r>
              <a:rPr lang="en-US" sz="4000">
                <a:solidFill>
                  <a:srgbClr val="000000"/>
                </a:solidFill>
              </a:rPr>
              <a:t>Fidgeting</a:t>
            </a:r>
            <a:endParaRPr/>
          </a:p>
          <a:p>
            <a:pPr marL="800100" lvl="0" indent="-48577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</a:pPr>
            <a:endParaRPr sz="320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</a:pPr>
            <a:endParaRPr sz="3200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2" descr="A green rolling hills with a suns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730" y="510317"/>
            <a:ext cx="3380048" cy="5427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2"/>
          <p:cNvSpPr txBox="1">
            <a:spLocks noGrp="1"/>
          </p:cNvSpPr>
          <p:nvPr>
            <p:ph type="title"/>
          </p:nvPr>
        </p:nvSpPr>
        <p:spPr>
          <a:xfrm>
            <a:off x="428831" y="1760053"/>
            <a:ext cx="3269846" cy="2141316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00"/>
                </a:solidFill>
              </a:rPr>
              <a:t>APPROACH</a:t>
            </a:r>
            <a:endParaRPr/>
          </a:p>
        </p:txBody>
      </p:sp>
      <p:sp>
        <p:nvSpPr>
          <p:cNvPr id="118" name="Google Shape;118;p42"/>
          <p:cNvSpPr txBox="1">
            <a:spLocks noGrp="1"/>
          </p:cNvSpPr>
          <p:nvPr>
            <p:ph type="body" idx="1"/>
          </p:nvPr>
        </p:nvSpPr>
        <p:spPr>
          <a:xfrm>
            <a:off x="3698677" y="301214"/>
            <a:ext cx="5369909" cy="604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3200"/>
              <a:buNone/>
            </a:pPr>
            <a:endParaRPr sz="28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660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4021"/>
              </a:buClr>
              <a:buSzPts val="3200"/>
              <a:buFont typeface="Arial"/>
              <a:buChar char="•"/>
            </a:pPr>
            <a:r>
              <a:rPr lang="en-US" sz="4000" cap="none" dirty="0">
                <a:latin typeface="Calibri"/>
                <a:ea typeface="Calibri"/>
                <a:cs typeface="Calibri"/>
                <a:sym typeface="Calibri"/>
              </a:rPr>
              <a:t>Projects </a:t>
            </a:r>
            <a:r>
              <a:rPr lang="en-US" sz="4000" b="0" cap="none" dirty="0">
                <a:latin typeface="Calibri"/>
                <a:ea typeface="Calibri"/>
                <a:cs typeface="Calibri"/>
                <a:sym typeface="Calibri"/>
              </a:rPr>
              <a:t>replace half of q</a:t>
            </a:r>
            <a:r>
              <a:rPr lang="en-US" sz="4000" cap="none" dirty="0">
                <a:latin typeface="Calibri"/>
                <a:ea typeface="Calibri"/>
                <a:cs typeface="Calibri"/>
                <a:sym typeface="Calibri"/>
              </a:rPr>
              <a:t>uizzes</a:t>
            </a:r>
            <a:endParaRPr dirty="0"/>
          </a:p>
          <a:p>
            <a:pPr marL="660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4021"/>
              </a:buClr>
              <a:buSzPts val="3200"/>
              <a:buFont typeface="Arial"/>
              <a:buChar char="•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Surveys </a:t>
            </a:r>
            <a:r>
              <a:rPr lang="en-US" sz="4000" b="0" dirty="0">
                <a:latin typeface="Calibri"/>
                <a:ea typeface="Calibri"/>
                <a:cs typeface="Calibri"/>
                <a:sym typeface="Calibri"/>
              </a:rPr>
              <a:t>to gather thoughts on anxiety</a:t>
            </a:r>
            <a:endParaRPr dirty="0"/>
          </a:p>
          <a:p>
            <a:pPr marL="660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4021"/>
              </a:buClr>
              <a:buSzPts val="3200"/>
              <a:buFont typeface="Arial"/>
              <a:buChar char="•"/>
            </a:pPr>
            <a:r>
              <a:rPr lang="en-US" sz="4000" cap="none" dirty="0">
                <a:latin typeface="Calibri"/>
                <a:ea typeface="Calibri"/>
                <a:cs typeface="Calibri"/>
                <a:sym typeface="Calibri"/>
              </a:rPr>
              <a:t>Pre- and 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Post-Assessments</a:t>
            </a:r>
            <a:r>
              <a:rPr lang="en-US" sz="4000" b="0" dirty="0">
                <a:latin typeface="Calibri"/>
                <a:ea typeface="Calibri"/>
                <a:cs typeface="Calibri"/>
                <a:sym typeface="Calibri"/>
              </a:rPr>
              <a:t> to bookend the class experience</a:t>
            </a:r>
            <a:endParaRPr sz="40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54021"/>
              </a:buClr>
              <a:buSzPts val="2800"/>
              <a:buFont typeface="Arial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2"/>
          <p:cNvSpPr txBox="1">
            <a:spLocks noGrp="1"/>
          </p:cNvSpPr>
          <p:nvPr>
            <p:ph type="sldNum" idx="12"/>
          </p:nvPr>
        </p:nvSpPr>
        <p:spPr>
          <a:xfrm>
            <a:off x="7343775" y="6356351"/>
            <a:ext cx="1171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 txBox="1">
            <a:spLocks noGrp="1"/>
          </p:cNvSpPr>
          <p:nvPr>
            <p:ph type="sldNum" idx="12"/>
          </p:nvPr>
        </p:nvSpPr>
        <p:spPr>
          <a:xfrm>
            <a:off x="7343775" y="6356351"/>
            <a:ext cx="1171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25" name="Google Shape;12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428" y="3067159"/>
            <a:ext cx="5573935" cy="305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716" y="279990"/>
            <a:ext cx="3408798" cy="2499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 txBox="1">
            <a:spLocks noGrp="1"/>
          </p:cNvSpPr>
          <p:nvPr>
            <p:ph type="sldNum" idx="12"/>
          </p:nvPr>
        </p:nvSpPr>
        <p:spPr>
          <a:xfrm>
            <a:off x="7343775" y="6356351"/>
            <a:ext cx="1171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32" name="Google Shape;13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221" y="436458"/>
            <a:ext cx="4403235" cy="184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9982" y="1577258"/>
            <a:ext cx="5963482" cy="514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416</Words>
  <Application>Microsoft Office PowerPoint</Application>
  <PresentationFormat>On-screen Show (4:3)</PresentationFormat>
  <Paragraphs>118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Custom</vt:lpstr>
      <vt:lpstr>Building an Inclusive Classroom Online and F2F:  Addressing Math Anxiety and  Using Computing Tools</vt:lpstr>
      <vt:lpstr>Calculus 2</vt:lpstr>
      <vt:lpstr>How many experience math anxiety?</vt:lpstr>
      <vt:lpstr>What triggers math anxiety?</vt:lpstr>
      <vt:lpstr>What does math anxiety look like?</vt:lpstr>
      <vt:lpstr>Coping strategies</vt:lpstr>
      <vt:lpstr>APPROACH</vt:lpstr>
      <vt:lpstr>PowerPoint Presentation</vt:lpstr>
      <vt:lpstr>PowerPoint Presentation</vt:lpstr>
      <vt:lpstr>PowerPoint Presentation</vt:lpstr>
      <vt:lpstr>EXAMPLES OF WORK</vt:lpstr>
      <vt:lpstr>EXAMPLES OF WORK</vt:lpstr>
      <vt:lpstr>RESULTS</vt:lpstr>
      <vt:lpstr>How Do They Think Projects Help?</vt:lpstr>
      <vt:lpstr>Effectiveness  of Replacing Quizzes with Projects?</vt:lpstr>
      <vt:lpstr>CONCLUSIONS</vt:lpstr>
      <vt:lpstr>CONCLUSIONS &amp; CHANGES TO MAKE IN FUTURE</vt:lpstr>
      <vt:lpstr>CONCLUSIONS &amp; CHANGES TO MAKE IN FUTURE</vt:lpstr>
      <vt:lpstr>PowerPoint Presentation</vt:lpstr>
      <vt:lpstr>What else have I learned about math anxiety</vt:lpstr>
      <vt:lpstr>Where did students get math anxiety come from?</vt:lpstr>
      <vt:lpstr>What are the root causes of math anxiety?</vt:lpstr>
      <vt:lpstr>What type of math do students have most anxiety with?</vt:lpstr>
      <vt:lpstr>What is your math personality?</vt:lpstr>
      <vt:lpstr>What is the  biggest reason for non-success in math?</vt:lpstr>
      <vt:lpstr>How do you help?</vt:lpstr>
      <vt:lpstr>Computing Tools</vt:lpstr>
      <vt:lpstr>Python</vt:lpstr>
      <vt:lpstr>Python</vt:lpstr>
      <vt:lpstr>Python</vt:lpstr>
      <vt:lpstr>PowerPoint Presentation</vt:lpstr>
      <vt:lpstr>Number-Q</vt:lpstr>
      <vt:lpstr>Reach 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Cristy Hanlon</dc:creator>
  <cp:lastModifiedBy>Melvin Cacayorin</cp:lastModifiedBy>
  <cp:revision>11</cp:revision>
  <dcterms:created xsi:type="dcterms:W3CDTF">2025-01-15T16:21:58Z</dcterms:created>
  <dcterms:modified xsi:type="dcterms:W3CDTF">2026-04-09T13:05:26Z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