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79" r:id="rId7"/>
    <p:sldId id="278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1" r:id="rId19"/>
    <p:sldId id="292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7" autoAdjust="0"/>
    <p:restoredTop sz="86432" autoAdjust="0"/>
  </p:normalViewPr>
  <p:slideViewPr>
    <p:cSldViewPr snapToGrid="0">
      <p:cViewPr varScale="1">
        <p:scale>
          <a:sx n="63" d="100"/>
          <a:sy n="63" d="100"/>
        </p:scale>
        <p:origin x="70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047056-A4A4-49C6-B53A-A3B5AD2C9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56B0B6-1521-4655-A849-832BDEEDBB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A7818-9FD1-4A4A-BBB8-A8F7A885158A}" type="datetimeFigureOut">
              <a:rPr lang="en-US" smtClean="0"/>
              <a:t>4/18/2025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D0097-1060-4E43-8794-A93E30064A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457E5-A2BA-4F1E-ACE4-06A1C8C83D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95B5C-AE81-486B-8299-C690ADF08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22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68347-4327-4298-850E-31E39F309FB1}" type="datetimeFigureOut">
              <a:rPr lang="en-US" smtClean="0"/>
              <a:t>4/18/2025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2D2F8-28A7-48E8-ADD3-E9583D47D8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1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Assignment</a:t>
            </a:r>
          </a:p>
          <a:p>
            <a:pPr lvl="1"/>
            <a:r>
              <a:rPr lang="en-US" dirty="0"/>
              <a:t>Low stakes</a:t>
            </a:r>
          </a:p>
          <a:p>
            <a:pPr lvl="1"/>
            <a:r>
              <a:rPr lang="en-US" dirty="0"/>
              <a:t>Low or no content knowledge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Group Work</a:t>
            </a:r>
          </a:p>
          <a:p>
            <a:pPr lvl="1"/>
            <a:r>
              <a:rPr lang="en-US" dirty="0"/>
              <a:t>Vertical whiteboards versus handhelds</a:t>
            </a:r>
          </a:p>
          <a:p>
            <a:pPr lvl="1"/>
            <a:r>
              <a:rPr lang="en-US" dirty="0"/>
              <a:t>Increased group diversity promotes deeper thinking and more creativity. Similar people tend to think alike.</a:t>
            </a:r>
          </a:p>
          <a:p>
            <a:pPr lvl="1"/>
            <a:r>
              <a:rPr lang="en-US" dirty="0"/>
              <a:t>In class group work versus out of class group work</a:t>
            </a:r>
          </a:p>
          <a:p>
            <a:pPr lvl="1"/>
            <a:r>
              <a:rPr lang="en-US" dirty="0"/>
              <a:t>Group makeup affects functioning: women, etc. Numbering off for visually/mobility impaired.</a:t>
            </a:r>
          </a:p>
          <a:p>
            <a:pPr lvl="1"/>
            <a:r>
              <a:rPr lang="en-US" dirty="0"/>
              <a:t>ADHD and spectrum students</a:t>
            </a:r>
          </a:p>
          <a:p>
            <a:pPr lvl="1"/>
            <a:r>
              <a:rPr lang="en-US" dirty="0"/>
              <a:t>Free riders and social loafers</a:t>
            </a:r>
          </a:p>
          <a:p>
            <a:pPr lvl="1"/>
            <a:r>
              <a:rPr lang="en-US" dirty="0"/>
              <a:t>Defined roles</a:t>
            </a:r>
          </a:p>
          <a:p>
            <a:pPr lvl="1"/>
            <a:r>
              <a:rPr lang="en-US" dirty="0"/>
              <a:t>Differentiated grades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Peer Review / Teaching</a:t>
            </a:r>
          </a:p>
          <a:p>
            <a:pPr lvl="1"/>
            <a:r>
              <a:rPr lang="en-US" dirty="0"/>
              <a:t>Video problem solving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Professor Meet Ups</a:t>
            </a:r>
          </a:p>
          <a:p>
            <a:pPr lvl="1"/>
            <a:r>
              <a:rPr lang="en-US" dirty="0"/>
              <a:t>At least 2x / semester. First time within first 2 weeks of class.</a:t>
            </a:r>
          </a:p>
          <a:p>
            <a:pPr lvl="1"/>
            <a:r>
              <a:rPr lang="en-US" dirty="0"/>
              <a:t>Focus on how instructor can support the student’s goals/plans. </a:t>
            </a:r>
          </a:p>
          <a:p>
            <a:pPr lvl="1"/>
            <a:r>
              <a:rPr lang="en-US" dirty="0"/>
              <a:t>Can find out about hidden disabilities.</a:t>
            </a:r>
          </a:p>
          <a:p>
            <a:pPr lvl="1"/>
            <a:r>
              <a:rPr lang="en-US" dirty="0"/>
              <a:t>Increases likelihood of student reaching out to instructor later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Reflections</a:t>
            </a:r>
          </a:p>
          <a:p>
            <a:pPr lvl="1"/>
            <a:r>
              <a:rPr lang="en-US" dirty="0"/>
              <a:t>3-4 x / semester</a:t>
            </a:r>
          </a:p>
          <a:p>
            <a:pPr lvl="1"/>
            <a:r>
              <a:rPr lang="en-US" dirty="0"/>
              <a:t>Opportunity to connect with instructor, talk about how learning is going</a:t>
            </a:r>
          </a:p>
          <a:p>
            <a:pPr lvl="1"/>
            <a:r>
              <a:rPr lang="en-US" dirty="0"/>
              <a:t>150 words </a:t>
            </a:r>
            <a:r>
              <a:rPr lang="en-US" dirty="0" err="1"/>
              <a:t>ish</a:t>
            </a:r>
            <a:endParaRPr lang="en-US" dirty="0"/>
          </a:p>
          <a:p>
            <a:pPr lvl="1"/>
            <a:r>
              <a:rPr lang="en-US" dirty="0"/>
              <a:t>Very low stakes, if they do it, they get credit</a:t>
            </a:r>
          </a:p>
          <a:p>
            <a:pPr lvl="1"/>
            <a:r>
              <a:rPr lang="en-US" dirty="0"/>
              <a:t>Increases feedback to instructor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0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Course Policies, Activities, and Assignments that respectfully consider students’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Self-paced, multiple-attempt assignments reduce anxiety and are correlated with high grades. Without some deadlines, though, weaker students procrastinate.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Pacing: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dirty="0"/>
              <a:t>Homeworks always due on same 1 or 2 days each week. Quizzes always on same 1 or 2 days each week.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dirty="0"/>
              <a:t>Number of assignments each week is roughly the same.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dirty="0"/>
              <a:t>Flexible deadlines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dirty="0"/>
              <a:t>Automatic extensions without having to contact instructor. Say 48 – 72 hours for homework/quiz.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dirty="0"/>
              <a:t>Should there be a grade penalty?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dirty="0"/>
              <a:t>Brain breaks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dirty="0"/>
              <a:t>Don’t assign work over holidays. Allow students to take a mental break.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dirty="0"/>
              <a:t>If you have an exam that week, maybe have fewer assignments due.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dirty="0"/>
              <a:t>In f2f class, get students to physically move. Keeps them awake.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dirty="0"/>
              <a:t>1-minute meditation or dwell time.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dirty="0"/>
              <a:t>Every 20-30 minutes, break it up for 3-5 minutes.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13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assume students understand how college works. Explain everything, including acronyms.</a:t>
            </a:r>
          </a:p>
          <a:p>
            <a:endParaRPr lang="en-US" dirty="0"/>
          </a:p>
          <a:p>
            <a:r>
              <a:rPr lang="en-US" dirty="0"/>
              <a:t>State things in positive light.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034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Dropping lowest couple homeworks and/or quizzes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Dropping lowest exam or replacing with higher final exam grade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Pick one of the following two problems to solve.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Choice of medium for projects: paper, presentation, video, poster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Flexible deadlines if notified of religious holidays, religious holiday calendars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assignments might be mastery-based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Word documents for accessibility, pdf for better performance in LMS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Audio record handwritten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Describe images with alt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Describe graphs in text, so all students benefit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Choose lower cost or OER course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Choose materials available in Spanish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Pearson or WebAssign with etext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Option of oral exam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1/3 college students have a clinically significant mental health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06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of semester evaluations are too late to change things for the current students.</a:t>
            </a:r>
          </a:p>
          <a:p>
            <a:endParaRPr lang="en-US" dirty="0"/>
          </a:p>
          <a:p>
            <a:r>
              <a:rPr lang="en-US" dirty="0"/>
              <a:t>Mid-semester evaluations allow you to adjust things on the fly to address feedback.</a:t>
            </a:r>
          </a:p>
          <a:p>
            <a:endParaRPr lang="en-US" dirty="0"/>
          </a:p>
          <a:p>
            <a:r>
              <a:rPr lang="en-US" dirty="0"/>
              <a:t>Act on the feedback you get. </a:t>
            </a:r>
          </a:p>
          <a:p>
            <a:endParaRPr lang="en-US" dirty="0"/>
          </a:p>
          <a:p>
            <a:r>
              <a:rPr lang="en-US" dirty="0"/>
              <a:t>Announce that you are changing something based on the feedback you get.</a:t>
            </a:r>
          </a:p>
          <a:p>
            <a:endParaRPr lang="en-US" dirty="0"/>
          </a:p>
          <a:p>
            <a:r>
              <a:rPr lang="en-US" dirty="0"/>
              <a:t>Hold periodic in class discussions on how things are going.</a:t>
            </a:r>
          </a:p>
          <a:p>
            <a:endParaRPr lang="en-US" dirty="0"/>
          </a:p>
          <a:p>
            <a:r>
              <a:rPr lang="en-US" dirty="0"/>
              <a:t>Use stickie notes in class for anonymous feedback.</a:t>
            </a:r>
          </a:p>
          <a:p>
            <a:r>
              <a:rPr lang="en-US" dirty="0"/>
              <a:t>	What’s one thing that helps you learn? What’s one thing you would like done differently to help you learn?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4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Diverse Course Materials that Value Real-World Student Experiences</a:t>
            </a:r>
          </a:p>
          <a:p>
            <a:endParaRPr lang="en-US" dirty="0"/>
          </a:p>
          <a:p>
            <a:r>
              <a:rPr lang="en-US" dirty="0"/>
              <a:t>First, acknowledge that most of what we study in mathematics was created by dead (wealthy) White European guys. </a:t>
            </a:r>
          </a:p>
          <a:p>
            <a:endParaRPr lang="en-US" dirty="0"/>
          </a:p>
          <a:p>
            <a:r>
              <a:rPr lang="en-US" dirty="0"/>
              <a:t>Then discuss how knowledge is gained and lost over centuries in different cultures. Acknowledge advancements in other cultures, Chinese, Middle Eastern, Incan, Indus Valley of India, etc. </a:t>
            </a:r>
          </a:p>
          <a:p>
            <a:endParaRPr lang="en-US" dirty="0"/>
          </a:p>
          <a:p>
            <a:r>
              <a:rPr lang="en-US" dirty="0"/>
              <a:t>Project on diverse mathematician.</a:t>
            </a:r>
          </a:p>
          <a:p>
            <a:endParaRPr lang="en-US" dirty="0"/>
          </a:p>
          <a:p>
            <a:r>
              <a:rPr lang="en-US" dirty="0"/>
              <a:t>Gear your application problems to things they can use in real life or in their future careers. If they’re mostly engineering, choose those types of problems. If they’re pre-med, choose those kinds of problems.</a:t>
            </a:r>
          </a:p>
          <a:p>
            <a:endParaRPr lang="en-US" dirty="0"/>
          </a:p>
          <a:p>
            <a:r>
              <a:rPr lang="en-US" dirty="0"/>
              <a:t>Know who your students</a:t>
            </a:r>
          </a:p>
          <a:p>
            <a:endParaRPr lang="en-US" dirty="0"/>
          </a:p>
          <a:p>
            <a:r>
              <a:rPr lang="en-US" dirty="0"/>
              <a:t>Get the free posters from the AMS featuring diverse mathematicians and post them at your school.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3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changes might be suitable for hybrid or synchronous remote instruction?</a:t>
            </a:r>
          </a:p>
          <a:p>
            <a:endParaRPr lang="en-US" dirty="0"/>
          </a:p>
          <a:p>
            <a:r>
              <a:rPr lang="en-US" dirty="0"/>
              <a:t>You can talk at 100 words/minute, but they can only write 17-20 words/minute.</a:t>
            </a:r>
          </a:p>
          <a:p>
            <a:endParaRPr lang="en-US" dirty="0"/>
          </a:p>
          <a:p>
            <a:r>
              <a:rPr lang="en-US" dirty="0"/>
              <a:t>Allow time to think. “Wait time” or “dwell time”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89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“Does this make sense?” or “Are there any questions?”, start with the assumption that there are questions: “What questions do you have?”</a:t>
            </a:r>
          </a:p>
          <a:p>
            <a:endParaRPr lang="en-US" dirty="0"/>
          </a:p>
          <a:p>
            <a:r>
              <a:rPr lang="en-US" dirty="0"/>
              <a:t>Listen thoughtfully, then act</a:t>
            </a:r>
          </a:p>
          <a:p>
            <a:endParaRPr lang="en-US" dirty="0"/>
          </a:p>
          <a:p>
            <a:r>
              <a:rPr lang="en-US" dirty="0"/>
              <a:t>Accept their suggestions for solving a problem. If it’s wrong, draw out their thought process with questions until they see where it is off. Try to find something positive to say about volunteered responses.</a:t>
            </a:r>
          </a:p>
          <a:p>
            <a:endParaRPr lang="en-US" dirty="0"/>
          </a:p>
          <a:p>
            <a:r>
              <a:rPr lang="en-US" dirty="0"/>
              <a:t>Students with ADHD, Autism Spectrum, and physical disabilities can struggle with group work/social interaction. Be proactive in facilitating their participation.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39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8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7F6B47B-FE57-44F5-B5A8-26DF978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444BC-BA6E-47AE-9F54-D7B7A4983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674" y="1327759"/>
            <a:ext cx="4989628" cy="1929505"/>
          </a:xfrm>
          <a:prstGeom prst="rect">
            <a:avLst/>
          </a:prstGeom>
        </p:spPr>
        <p:txBody>
          <a:bodyPr anchor="b"/>
          <a:lstStyle>
            <a:lvl1pPr>
              <a:defRPr sz="4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6ACD8B9-402D-4E40-BE1F-410604448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934" y="3257264"/>
            <a:ext cx="4989628" cy="8160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Johanna Debrecht</a:t>
            </a:r>
          </a:p>
          <a:p>
            <a:pPr lvl="0"/>
            <a:r>
              <a:rPr lang="en-US" dirty="0"/>
              <a:t>Red Rocks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340803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133E6176-F4F6-41F9-8F2A-BA6586E16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AC667-531B-4E40-98C6-B36847DE0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77876"/>
            <a:ext cx="5097428" cy="918377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2930722-7AFE-41FC-8830-E2075CE78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5012" y="2724048"/>
            <a:ext cx="1786461" cy="107234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FD0E59A-1834-4F86-8ED3-1EBC643224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7209" y="2930881"/>
            <a:ext cx="3639904" cy="387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084F479-66F8-4110-96A2-F3A27ED1C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9" y="3282057"/>
            <a:ext cx="3639904" cy="4817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D083869-3E3D-40A3-AE1C-3384E7096A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35012" y="3882118"/>
            <a:ext cx="1786461" cy="107234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ECD259C4-54A9-4BCA-A693-5A8F91D82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7209" y="4097257"/>
            <a:ext cx="3639905" cy="387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3099E6DD-0A81-4AD6-97AD-DB777418E5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9" y="4448433"/>
            <a:ext cx="3639905" cy="4817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1E19938-3E97-4D01-9075-1BB1AF8DDF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35012" y="5046627"/>
            <a:ext cx="1786461" cy="107234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FA19E736-C7E5-448A-AC90-0EB1D902C0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58730" y="5267189"/>
            <a:ext cx="3639905" cy="387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C139082-0147-4871-8F86-8D4DFC57E8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58730" y="5618365"/>
            <a:ext cx="3639905" cy="4817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1" name="Footer Placeholder 15">
            <a:extLst>
              <a:ext uri="{FF2B5EF4-FFF2-40B4-BE49-F238E27FC236}">
                <a16:creationId xmlns:a16="http://schemas.microsoft.com/office/drawing/2014/main" id="{97BCF052-161B-4AD4-AE2D-DED3FA964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22" name="Slide Number Placeholder 16">
            <a:extLst>
              <a:ext uri="{FF2B5EF4-FFF2-40B4-BE49-F238E27FC236}">
                <a16:creationId xmlns:a16="http://schemas.microsoft.com/office/drawing/2014/main" id="{E388F47C-0B7F-4C1B-B356-52A1CB56D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Date Placeholder 14">
            <a:extLst>
              <a:ext uri="{FF2B5EF4-FFF2-40B4-BE49-F238E27FC236}">
                <a16:creationId xmlns:a16="http://schemas.microsoft.com/office/drawing/2014/main" id="{4654010E-C1FB-4195-AD8B-03A8DAE01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260807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84044BB2-E43C-47D4-AA71-04F22AA3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F929B-B0E5-4A66-B6D7-462C68EF7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4082" y="2232234"/>
            <a:ext cx="7323836" cy="743753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4A0468C-03A1-433C-BEB5-89CD0787AB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9369" y="3317783"/>
            <a:ext cx="4172533" cy="2746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345DEAC-8D5A-44A0-9EA3-9A2039ADD0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9369" y="3651424"/>
            <a:ext cx="4172533" cy="23296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2839B01-8B79-4655-BADE-8F0A935193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2448" y="3317783"/>
            <a:ext cx="4172533" cy="2746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D0AFF7FE-E069-4C57-9F9F-909B7FE43E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2448" y="3651424"/>
            <a:ext cx="4172533" cy="23296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1" name="Footer Placeholder 15">
            <a:extLst>
              <a:ext uri="{FF2B5EF4-FFF2-40B4-BE49-F238E27FC236}">
                <a16:creationId xmlns:a16="http://schemas.microsoft.com/office/drawing/2014/main" id="{95A4BAFB-A1C5-4E01-9E16-ED02AADB1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22" name="Slide Number Placeholder 16">
            <a:extLst>
              <a:ext uri="{FF2B5EF4-FFF2-40B4-BE49-F238E27FC236}">
                <a16:creationId xmlns:a16="http://schemas.microsoft.com/office/drawing/2014/main" id="{D2409207-E360-4301-9134-4DA109683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Date Placeholder 14">
            <a:extLst>
              <a:ext uri="{FF2B5EF4-FFF2-40B4-BE49-F238E27FC236}">
                <a16:creationId xmlns:a16="http://schemas.microsoft.com/office/drawing/2014/main" id="{F78AA50C-2DC6-46C5-B2CE-FB29A305F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327214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172C710-E0AE-4BB2-88CC-99E77C18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4C9529-8AA8-4D29-9375-C57976886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107" y="501519"/>
            <a:ext cx="10515600" cy="492025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68E86424-D329-4314-90E5-3475B98D2D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7206" y="1599947"/>
            <a:ext cx="1706965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64DB45FF-E618-4122-91A4-A6E4F2B7FC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23421" y="2378452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9D03616C-C870-402E-9CD2-D61A8C881C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3586" y="2129182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1EFBBB7D-BA85-47E3-B62F-AA1F2F44FB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4399" y="3528829"/>
            <a:ext cx="1209143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956FCC53-780F-4831-91B6-1F8A24502C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31018" y="3528829"/>
            <a:ext cx="138068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5A939BCA-4047-481F-B0C2-85F9AFDD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2436" y="4634331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EACD572-F95D-4ABE-9CC6-03D3CAF89E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9913" y="4459860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F21A51C9-DB80-45BF-8C5D-A023692728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7403" y="4321788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AAF01185-D17F-4327-A264-7BA944344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206" y="5468790"/>
            <a:ext cx="1706965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0F026DA0-6868-4098-AA73-18F8CB2750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6546" y="5195673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86378-0368-485F-8D6E-3C9CB4C63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447369" y="3774842"/>
            <a:ext cx="46836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8EB2C4E-9EF3-4CC7-9BDE-ED5598CCB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780689" y="2091972"/>
            <a:ext cx="4678" cy="337681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15">
            <a:extLst>
              <a:ext uri="{FF2B5EF4-FFF2-40B4-BE49-F238E27FC236}">
                <a16:creationId xmlns:a16="http://schemas.microsoft.com/office/drawing/2014/main" id="{95A4BAFB-A1C5-4E01-9E16-ED02AADB1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22" name="Slide Number Placeholder 16">
            <a:extLst>
              <a:ext uri="{FF2B5EF4-FFF2-40B4-BE49-F238E27FC236}">
                <a16:creationId xmlns:a16="http://schemas.microsoft.com/office/drawing/2014/main" id="{D2409207-E360-4301-9134-4DA109683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Date Placeholder 14">
            <a:extLst>
              <a:ext uri="{FF2B5EF4-FFF2-40B4-BE49-F238E27FC236}">
                <a16:creationId xmlns:a16="http://schemas.microsoft.com/office/drawing/2014/main" id="{F78AA50C-2DC6-46C5-B2CE-FB29A305F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279454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EDCC43F-6D79-4D9A-A842-74287B40D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255D77-6260-4F8F-86E3-D0AAF36FA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4345" y="1158710"/>
            <a:ext cx="5611660" cy="677782"/>
          </a:xfrm>
          <a:prstGeom prst="rect">
            <a:avLst/>
          </a:prstGeom>
        </p:spPr>
        <p:txBody>
          <a:bodyPr anchor="b"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C91A828-665B-4FC2-950E-370DF47348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BE18AA7-27E7-4763-A428-079E43A450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3290" y="3262556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ED488B3-3B38-4DE8-8789-E9C406DB65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53332" y="3262556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717E8AA-E5DC-43D1-BED9-1A8F554EB6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97008" y="3262556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3A9D178-AD0E-4E87-97B3-88B79A533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2028" y="4704557"/>
            <a:ext cx="2431015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F8B39EE-8EB7-4880-A9FE-9F98D23984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1306" y="4704558"/>
            <a:ext cx="2431015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74686F1-FD3B-4529-9DBC-C6E34312C5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4982" y="4704557"/>
            <a:ext cx="2431015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0A8B5FF2-6B96-4FE7-A6ED-0C89D74FA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B8BB57A8-7823-42A3-BA84-96690BFFD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902A41BF-FE61-48B9-A0B1-94AAB1538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85870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41C2529C-151F-488B-A358-D60A3D552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E2EB21-CF4E-4578-820A-EACF488B1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6975" y="1144939"/>
            <a:ext cx="5473874" cy="687833"/>
          </a:xfrm>
          <a:prstGeom prst="rect">
            <a:avLst/>
          </a:prstGeom>
        </p:spPr>
        <p:txBody>
          <a:bodyPr anchor="b"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F450FCB-3FE4-489F-A4BA-4BF492C22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B6054A1-FB6D-4599-BAA9-5A51A0FA8C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3991" y="2822318"/>
            <a:ext cx="3574251" cy="4487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54896-ABA6-49DF-9D5D-B2E6224DD44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66775" y="3333750"/>
            <a:ext cx="4352925" cy="2636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E9FFDEA-766B-48BC-B5E5-F06563BF4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79875" y="2829932"/>
            <a:ext cx="3574251" cy="4487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067B5EA1-9C03-415F-A792-0E81289DB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258AB827-653F-449B-8FE9-EC1E4F1C1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045230A5-30E4-4168-93C9-124C889B6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C1979EE6-6944-48F0-87CE-65E90A3ACC7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433647" y="3333750"/>
            <a:ext cx="4352925" cy="2636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2514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Yea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raphic 119">
            <a:extLst>
              <a:ext uri="{FF2B5EF4-FFF2-40B4-BE49-F238E27FC236}">
                <a16:creationId xmlns:a16="http://schemas.microsoft.com/office/drawing/2014/main" id="{0D59F18F-5BD3-4E80-A69E-6D92DA9B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79CFC79B-A403-4086-AB1A-E4F1F5AC3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2689356"/>
            <a:ext cx="8510121" cy="0"/>
            <a:chOff x="1504814" y="2488864"/>
            <a:chExt cx="8510121" cy="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993C126-30E8-42C9-97ED-B7968CE61D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10C08B4-5A67-4383-9733-CF6DCA952D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736A6D3-72B8-4ADD-83D7-F905F1EB82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C048AE4-D798-4F1B-874C-F9044ECC86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24A7533-05E8-464C-81E3-83136E632A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14E820A-336F-43A8-AB0D-875A28FB90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D557188-FB50-4CF1-85AD-28747D97DC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F23435-A9FF-4958-AAD2-BC57F32090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B538E04-AA2E-459F-8D6B-7272BF9117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79A5921-876C-47AA-BF02-FADD423D79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B30A0A8-B885-4ACC-A172-7A4408F0C0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7C7B2-16AE-4434-A8AD-0977BCB94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698" y="512299"/>
            <a:ext cx="10515600" cy="727388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1" name="Text Placeholder 14">
            <a:extLst>
              <a:ext uri="{FF2B5EF4-FFF2-40B4-BE49-F238E27FC236}">
                <a16:creationId xmlns:a16="http://schemas.microsoft.com/office/drawing/2014/main" id="{53B0593C-E961-4FCF-8FFD-E10C0FD17BB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92423" y="1780403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2" name="Text Placeholder 14">
            <a:extLst>
              <a:ext uri="{FF2B5EF4-FFF2-40B4-BE49-F238E27FC236}">
                <a16:creationId xmlns:a16="http://schemas.microsoft.com/office/drawing/2014/main" id="{82A98F85-0B8A-4F76-813C-C9E7A0AD88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60668" y="1780403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3" name="Text Placeholder 14">
            <a:extLst>
              <a:ext uri="{FF2B5EF4-FFF2-40B4-BE49-F238E27FC236}">
                <a16:creationId xmlns:a16="http://schemas.microsoft.com/office/drawing/2014/main" id="{0E645547-1191-4919-804B-D1DC905F36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07743" y="1780403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3" name="Text Placeholder 14">
            <a:extLst>
              <a:ext uri="{FF2B5EF4-FFF2-40B4-BE49-F238E27FC236}">
                <a16:creationId xmlns:a16="http://schemas.microsoft.com/office/drawing/2014/main" id="{70437561-3145-4AA5-B5BF-FC2748828C0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5322" y="2436036"/>
            <a:ext cx="11942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5924F20-2A98-40F8-8A1C-BF4BCDC2E9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540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DFA884F6-1E9E-4CB8-B4C3-3699E85DC2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6481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7C52539B-C569-4941-87E7-C3EFCFA1B4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423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9B18D372-BEFC-4475-B0A5-A798E6CFD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364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19FE16DC-63F2-4A3D-A743-C8480AE39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306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23422F26-58EB-43A7-A33C-2ADBC2320C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247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D9B50A50-093B-4DCA-929F-AF8AB169A4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189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A60753DF-99A3-4BAF-AA47-4AD0BEAEAE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130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470DC77E-070B-46BC-B95C-A323D9EEC9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9072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E7D1C36D-258C-4B31-95BB-6C0127AEE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013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214A7064-793B-4F30-9A33-42069EF604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6955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5868F5A5-3ED0-4C78-A557-F4B94B123D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58963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4" name="Text Placeholder 14">
            <a:extLst>
              <a:ext uri="{FF2B5EF4-FFF2-40B4-BE49-F238E27FC236}">
                <a16:creationId xmlns:a16="http://schemas.microsoft.com/office/drawing/2014/main" id="{A727AB6E-B8DB-4DE5-BF92-3EDCA58B0C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92423" y="3563114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5" name="Text Placeholder 14">
            <a:extLst>
              <a:ext uri="{FF2B5EF4-FFF2-40B4-BE49-F238E27FC236}">
                <a16:creationId xmlns:a16="http://schemas.microsoft.com/office/drawing/2014/main" id="{9E6A60C5-3054-4500-AE04-5766330FED6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39498" y="3563114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6" name="Text Placeholder 14">
            <a:extLst>
              <a:ext uri="{FF2B5EF4-FFF2-40B4-BE49-F238E27FC236}">
                <a16:creationId xmlns:a16="http://schemas.microsoft.com/office/drawing/2014/main" id="{3984C0A5-C9AE-4249-8578-A0909B41B45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86573" y="3563114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4" name="Text Placeholder 14">
            <a:extLst>
              <a:ext uri="{FF2B5EF4-FFF2-40B4-BE49-F238E27FC236}">
                <a16:creationId xmlns:a16="http://schemas.microsoft.com/office/drawing/2014/main" id="{4C9A8467-48EB-4C64-8A54-0526649B91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5322" y="4134112"/>
            <a:ext cx="11942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11C267AB-B4C6-4059-B2A8-DCF715B29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540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7" name="Text Placeholder 14">
            <a:extLst>
              <a:ext uri="{FF2B5EF4-FFF2-40B4-BE49-F238E27FC236}">
                <a16:creationId xmlns:a16="http://schemas.microsoft.com/office/drawing/2014/main" id="{3BF85ABF-DD16-49D4-9DD2-C35A92EAFE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481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Text Placeholder 14">
            <a:extLst>
              <a:ext uri="{FF2B5EF4-FFF2-40B4-BE49-F238E27FC236}">
                <a16:creationId xmlns:a16="http://schemas.microsoft.com/office/drawing/2014/main" id="{997C6187-BB2F-413C-AC7B-BBAA249AFD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5423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9" name="Text Placeholder 14">
            <a:extLst>
              <a:ext uri="{FF2B5EF4-FFF2-40B4-BE49-F238E27FC236}">
                <a16:creationId xmlns:a16="http://schemas.microsoft.com/office/drawing/2014/main" id="{96C1DC7A-93B1-4894-AD2D-AC636AC3DA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4364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0" name="Text Placeholder 14">
            <a:extLst>
              <a:ext uri="{FF2B5EF4-FFF2-40B4-BE49-F238E27FC236}">
                <a16:creationId xmlns:a16="http://schemas.microsoft.com/office/drawing/2014/main" id="{872C35DC-A640-4C27-A87F-380E7440F3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3306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Text Placeholder 14">
            <a:extLst>
              <a:ext uri="{FF2B5EF4-FFF2-40B4-BE49-F238E27FC236}">
                <a16:creationId xmlns:a16="http://schemas.microsoft.com/office/drawing/2014/main" id="{02969206-EA35-4C29-B0EB-3FF5636A8A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2247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2" name="Text Placeholder 14">
            <a:extLst>
              <a:ext uri="{FF2B5EF4-FFF2-40B4-BE49-F238E27FC236}">
                <a16:creationId xmlns:a16="http://schemas.microsoft.com/office/drawing/2014/main" id="{79B642F3-327B-4AF1-85D8-5BE8BA286A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1189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3" name="Text Placeholder 14">
            <a:extLst>
              <a:ext uri="{FF2B5EF4-FFF2-40B4-BE49-F238E27FC236}">
                <a16:creationId xmlns:a16="http://schemas.microsoft.com/office/drawing/2014/main" id="{0D45BD78-6B19-4D6A-A164-2017ABC783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0130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4" name="Text Placeholder 14">
            <a:extLst>
              <a:ext uri="{FF2B5EF4-FFF2-40B4-BE49-F238E27FC236}">
                <a16:creationId xmlns:a16="http://schemas.microsoft.com/office/drawing/2014/main" id="{494676D6-C880-49A1-B83E-2D632934D6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072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5" name="Text Placeholder 14">
            <a:extLst>
              <a:ext uri="{FF2B5EF4-FFF2-40B4-BE49-F238E27FC236}">
                <a16:creationId xmlns:a16="http://schemas.microsoft.com/office/drawing/2014/main" id="{0C07048D-5DEB-4348-8A16-DB77BE49097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8013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14">
            <a:extLst>
              <a:ext uri="{FF2B5EF4-FFF2-40B4-BE49-F238E27FC236}">
                <a16:creationId xmlns:a16="http://schemas.microsoft.com/office/drawing/2014/main" id="{DCED3D6A-EF8C-4F42-B23B-30ED2C33EA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955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Text Placeholder 14">
            <a:extLst>
              <a:ext uri="{FF2B5EF4-FFF2-40B4-BE49-F238E27FC236}">
                <a16:creationId xmlns:a16="http://schemas.microsoft.com/office/drawing/2014/main" id="{E966B469-8508-4732-8A0A-58429BD0E7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58963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7A40874-7B89-4A5D-9562-21D6994C3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4391183"/>
            <a:ext cx="8510121" cy="0"/>
            <a:chOff x="1504814" y="2488864"/>
            <a:chExt cx="8510121" cy="0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2860379-5BA3-4D4F-BAC0-C7783F7552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F221EBE-F43A-48CE-8E3D-D0777E2424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70DFAA8-4E1B-45F7-B640-2C00AAC65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7A42DA-2625-4CA8-AEC6-2FBCF01A92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9B3F7FF-9011-4E3D-9DA2-C144F9B7A5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0EEA406-B4BE-4A22-9879-A86700556B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5F5190B-A9FA-4925-81A3-8AF19F7093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3F58E8B-B6D9-46C2-95B1-755AD7B028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6BED819-4195-456A-8507-0CC09BDCFE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3541D3E-8275-4522-81E7-C83B829D83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CD34DF1-D500-4560-A303-92050A8112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47D7FFC8-D319-4F8D-9F95-39BB21C0E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8DDD48EC-9DE8-4C43-881A-2597A1DDE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650B4D37-2FE8-4F27-8951-CF9D947D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169154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0ADA1982-C216-4747-ACCC-39BC3F50B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D2AA7-E8A5-43C8-A284-AB4951189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49" y="527542"/>
            <a:ext cx="6922876" cy="687834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681FF-F6BE-41D5-AE6C-B4110384B0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3738" y="1128713"/>
            <a:ext cx="7654925" cy="5068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A60E8AF0-85D7-4035-8301-57B3B4977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481785BD-DC42-4BBE-8C62-BCE6F0EA4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E7886D57-8CCD-43A4-AA49-E96D2EE3E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1036791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F8B9974-85ED-46AA-8617-AC54C84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F28C4-DD1C-4E63-87E8-D76D85414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58" y="2433312"/>
            <a:ext cx="1939480" cy="2115505"/>
          </a:xfrm>
          <a:prstGeom prst="rect">
            <a:avLst/>
          </a:prstGeom>
        </p:spPr>
        <p:txBody>
          <a:bodyPr anchor="ctr"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987B23C-61B9-4A48-AD36-5E284812C4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88220" y="2599422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BD4661-3D71-432B-9308-D2D085BDDD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90425" y="2599420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89712B5-4C74-4247-B444-43F116D582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91629" y="2599420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33EE5A9D-21AC-4735-98D7-42551FA2C5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87443" y="2599420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DBA775-4308-4BDB-B966-8167F3D04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5041" y="2486242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DDB0B0-BDCD-459F-AF20-19E1A721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77246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A8E9D1-9673-42D1-A573-05CDC9EF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78450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F851C1-89A7-44A6-8617-10C435FCD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4264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1C9BE46-D000-4DE5-8AD9-6BFAD927A0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4435583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773EC03-0830-4EAE-A7B0-38902833D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2E4889E-0745-4713-90D8-432A681AFC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4435583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FD869E7-29DA-4FEB-AB84-1C1FC3ABAE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9E68119B-CDCA-4341-8772-2C5BF80B4E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4435751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303A31BF-223A-44A5-84FD-7281FF2E4C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666E1F4A-0D75-4B8E-A181-DBEB50FB1D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4435583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EAE80D5-B799-4807-8F81-22C4218233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9" name="Footer Placeholder 15">
            <a:extLst>
              <a:ext uri="{FF2B5EF4-FFF2-40B4-BE49-F238E27FC236}">
                <a16:creationId xmlns:a16="http://schemas.microsoft.com/office/drawing/2014/main" id="{6F4437FE-F08F-4311-B53A-88E2B729B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40" name="Slide Number Placeholder 16">
            <a:extLst>
              <a:ext uri="{FF2B5EF4-FFF2-40B4-BE49-F238E27FC236}">
                <a16:creationId xmlns:a16="http://schemas.microsoft.com/office/drawing/2014/main" id="{D0901035-50AC-4DE0-9A34-AAA61EC10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" name="Date Placeholder 14">
            <a:extLst>
              <a:ext uri="{FF2B5EF4-FFF2-40B4-BE49-F238E27FC236}">
                <a16:creationId xmlns:a16="http://schemas.microsoft.com/office/drawing/2014/main" id="{5FDD3145-ADE2-4744-AF2E-9C8074C858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4191445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A79A51B-CC7A-4B36-B457-AF323638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19BE9-6149-434A-B185-EE7434112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216" y="2375820"/>
            <a:ext cx="1939480" cy="2218499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spcBef>
                <a:spcPts val="1000"/>
              </a:spcBef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18B0121B-CD0E-495B-9B36-4E88EA4A97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36339" y="1326925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1" name="Picture Placeholder 9">
            <a:extLst>
              <a:ext uri="{FF2B5EF4-FFF2-40B4-BE49-F238E27FC236}">
                <a16:creationId xmlns:a16="http://schemas.microsoft.com/office/drawing/2014/main" id="{4508E76D-2071-4546-8DF2-405B38E2E27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209991" y="1326192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5" name="Picture Placeholder 9">
            <a:extLst>
              <a:ext uri="{FF2B5EF4-FFF2-40B4-BE49-F238E27FC236}">
                <a16:creationId xmlns:a16="http://schemas.microsoft.com/office/drawing/2014/main" id="{D319C8D5-E3A6-45C8-8A64-1C1B70C90D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305041" y="1335752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7" name="Picture Placeholder 9">
            <a:extLst>
              <a:ext uri="{FF2B5EF4-FFF2-40B4-BE49-F238E27FC236}">
                <a16:creationId xmlns:a16="http://schemas.microsoft.com/office/drawing/2014/main" id="{01486F31-E79E-4E60-8749-B8036B3F09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84248" y="1326192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39AA92-1781-41FF-9168-9F70B1CD9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6" y="1222122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5FE36F90-735E-43D7-854A-0347B80505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2972370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D0125FE-7543-4B0C-8C50-D4F2949EE8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839FFFF4-4A0D-40BD-B34D-CD03D03FBE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2972370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2697A53A-8491-4753-901E-02236DC0D5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A51D26D1-89AE-43E7-8F1B-E28B18019F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2972538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191059F-A4F0-4F1C-8237-308B7AD3F9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CFCD3D62-2515-40AC-A8A1-F7786244B3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2972370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96332DF1-A140-4DDE-9D59-EEF6D503A8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97" name="Picture Placeholder 9">
            <a:extLst>
              <a:ext uri="{FF2B5EF4-FFF2-40B4-BE49-F238E27FC236}">
                <a16:creationId xmlns:a16="http://schemas.microsoft.com/office/drawing/2014/main" id="{74EEDA10-EB71-4CAE-80C3-9C8B46E6DF0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136338" y="3967833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9" name="Picture Placeholder 9">
            <a:extLst>
              <a:ext uri="{FF2B5EF4-FFF2-40B4-BE49-F238E27FC236}">
                <a16:creationId xmlns:a16="http://schemas.microsoft.com/office/drawing/2014/main" id="{B9B031BF-4314-4A3C-B53C-3958CC4E622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209990" y="3967100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1" name="Picture Placeholder 9">
            <a:extLst>
              <a:ext uri="{FF2B5EF4-FFF2-40B4-BE49-F238E27FC236}">
                <a16:creationId xmlns:a16="http://schemas.microsoft.com/office/drawing/2014/main" id="{BC693B9A-3B30-4605-8EB8-2F155D0A4D7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05040" y="3976660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3" name="Picture Placeholder 9">
            <a:extLst>
              <a:ext uri="{FF2B5EF4-FFF2-40B4-BE49-F238E27FC236}">
                <a16:creationId xmlns:a16="http://schemas.microsoft.com/office/drawing/2014/main" id="{B4CC215D-FD31-4423-900D-14FF4F457AF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84247" y="3967100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Text Placeholder 14">
            <a:extLst>
              <a:ext uri="{FF2B5EF4-FFF2-40B4-BE49-F238E27FC236}">
                <a16:creationId xmlns:a16="http://schemas.microsoft.com/office/drawing/2014/main" id="{D4954E76-6CE5-4657-B73B-9875EBBEE0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96727" y="5587307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4" name="Text Placeholder 14">
            <a:extLst>
              <a:ext uri="{FF2B5EF4-FFF2-40B4-BE49-F238E27FC236}">
                <a16:creationId xmlns:a16="http://schemas.microsoft.com/office/drawing/2014/main" id="{E361B92F-F111-450A-A880-C345037923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96865" y="5813275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5" name="Text Placeholder 14">
            <a:extLst>
              <a:ext uri="{FF2B5EF4-FFF2-40B4-BE49-F238E27FC236}">
                <a16:creationId xmlns:a16="http://schemas.microsoft.com/office/drawing/2014/main" id="{375C0FEC-10E7-43EA-953F-8CB9B43D05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98932" y="5587307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6" name="Text Placeholder 14">
            <a:extLst>
              <a:ext uri="{FF2B5EF4-FFF2-40B4-BE49-F238E27FC236}">
                <a16:creationId xmlns:a16="http://schemas.microsoft.com/office/drawing/2014/main" id="{84B1D0A0-DE01-44D1-9B3D-C05DBE9FF7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99070" y="5813275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7" name="Text Placeholder 14">
            <a:extLst>
              <a:ext uri="{FF2B5EF4-FFF2-40B4-BE49-F238E27FC236}">
                <a16:creationId xmlns:a16="http://schemas.microsoft.com/office/drawing/2014/main" id="{DB6914BB-9516-4473-A02F-1A325FA7EF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00136" y="5587475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8" name="Text Placeholder 14">
            <a:extLst>
              <a:ext uri="{FF2B5EF4-FFF2-40B4-BE49-F238E27FC236}">
                <a16:creationId xmlns:a16="http://schemas.microsoft.com/office/drawing/2014/main" id="{FEE30418-F1D4-4D16-A984-FAA6CA0C74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00274" y="5813275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9" name="Text Placeholder 14">
            <a:extLst>
              <a:ext uri="{FF2B5EF4-FFF2-40B4-BE49-F238E27FC236}">
                <a16:creationId xmlns:a16="http://schemas.microsoft.com/office/drawing/2014/main" id="{6D336D9D-1BA1-44AE-96D0-3ABDA2E02FB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5950" y="5587307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80" name="Text Placeholder 14">
            <a:extLst>
              <a:ext uri="{FF2B5EF4-FFF2-40B4-BE49-F238E27FC236}">
                <a16:creationId xmlns:a16="http://schemas.microsoft.com/office/drawing/2014/main" id="{6CFC9B87-2AEB-414D-90C4-B7F8F4AA90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92018" y="5813275"/>
            <a:ext cx="1885515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DC42105-8FBF-4317-8822-399B1F791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8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44C80F9-E615-4699-A719-131E62011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8" y="123094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91882A0-07C5-40D6-9520-02882775B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5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42E90BB-F1EA-466F-939C-623189DF3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5" y="3863030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BBFD36F-B307-4513-ABAD-4A02FF73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7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E69D0B1-6D57-4A70-9C3C-F3A072AAA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7" y="387185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5C6593C-7D72-47FB-AACE-F8848EAFA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4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Footer Placeholder 15">
            <a:extLst>
              <a:ext uri="{FF2B5EF4-FFF2-40B4-BE49-F238E27FC236}">
                <a16:creationId xmlns:a16="http://schemas.microsoft.com/office/drawing/2014/main" id="{75E80FB1-82CC-4144-A899-130449B1A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06" name="Slide Number Placeholder 16">
            <a:extLst>
              <a:ext uri="{FF2B5EF4-FFF2-40B4-BE49-F238E27FC236}">
                <a16:creationId xmlns:a16="http://schemas.microsoft.com/office/drawing/2014/main" id="{10233900-5A86-4114-B6F5-3A0EA053C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7" name="Date Placeholder 14">
            <a:extLst>
              <a:ext uri="{FF2B5EF4-FFF2-40B4-BE49-F238E27FC236}">
                <a16:creationId xmlns:a16="http://schemas.microsoft.com/office/drawing/2014/main" id="{FD1BC0B7-CAA7-4673-9A20-4EFEDC54F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180233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17DE9787-F8D7-4BBC-B3C0-144EEF473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F666A-7AF7-4FC6-99DD-E06ED83C2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1507" y="412356"/>
            <a:ext cx="5561556" cy="567670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F2A51B67-A536-47ED-9C35-D2A4CF0434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273" y="2216292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22B9C39F-D011-4AC3-A4D5-F61A1CB365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13801" y="221629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4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ACDF114-02BD-4A37-9BE7-AA8094B7CD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329" y="221629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4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E3852728-C736-414F-BEC0-31AB3A704D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856" y="221629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6B731840-A0DA-423D-9AD1-D542C17BA9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5026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E47A2D3-1E75-488B-A7B8-CB951C8CF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026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D6ADA9B-155A-4D54-8FCB-993ADEDA79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554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F3CF6C8-7D4D-4E50-B616-0431BD4830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554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CDF49FC-54E3-44AE-A97C-193A25AD6C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2082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742DE5D9-5D04-4F7F-9F34-7048181858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12082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F0B8140-B940-4531-9562-8D79015D9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95609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849CC034-065E-48F0-985D-B80C152002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5609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8035ED58-36EB-4147-BCAF-919ADD4DD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7D46932B-0FD6-4226-B251-4B8154612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56763F7F-D8C0-4AC6-96D0-C445984C5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73828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65AAE033-7EA4-4A87-A126-29FE427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5F6FE17-A48F-4A3E-8719-1DE83CD6B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2048" y="1199853"/>
            <a:ext cx="3929901" cy="392990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73882-4B79-419D-89EE-4B7CED18D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621" y="2210810"/>
            <a:ext cx="5309917" cy="538038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Why Inclusive Design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F50E1F4-245D-4104-AFDB-25D35D7C5C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4661" y="2747550"/>
            <a:ext cx="5309918" cy="1673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Inclusive teaching is not [about] making course material easy but rather creating environments where students feel comfortable learning.</a:t>
            </a:r>
          </a:p>
        </p:txBody>
      </p:sp>
      <p:pic>
        <p:nvPicPr>
          <p:cNvPr id="5" name="Picture 4" descr="A group of hands reaching out">
            <a:extLst>
              <a:ext uri="{FF2B5EF4-FFF2-40B4-BE49-F238E27FC236}">
                <a16:creationId xmlns:a16="http://schemas.microsoft.com/office/drawing/2014/main" id="{DA69A9EA-3EC5-1FFF-CEDB-1C0E647F3A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11753"/>
          <a:stretch/>
        </p:blipFill>
        <p:spPr>
          <a:xfrm>
            <a:off x="7462048" y="1199853"/>
            <a:ext cx="3929901" cy="3929901"/>
          </a:xfrm>
          <a:prstGeom prst="ellipse">
            <a:avLst/>
          </a:prstGeom>
        </p:spPr>
      </p:pic>
      <p:sp>
        <p:nvSpPr>
          <p:cNvPr id="20" name="Footer Placeholder 15">
            <a:extLst>
              <a:ext uri="{FF2B5EF4-FFF2-40B4-BE49-F238E27FC236}">
                <a16:creationId xmlns:a16="http://schemas.microsoft.com/office/drawing/2014/main" id="{1847553A-14C8-45EB-88C7-05CE63B7E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21" name="Slide Number Placeholder 16">
            <a:extLst>
              <a:ext uri="{FF2B5EF4-FFF2-40B4-BE49-F238E27FC236}">
                <a16:creationId xmlns:a16="http://schemas.microsoft.com/office/drawing/2014/main" id="{E7FABA93-7D08-4CFE-B3A8-D44B1A0F3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Date Placeholder 14">
            <a:extLst>
              <a:ext uri="{FF2B5EF4-FFF2-40B4-BE49-F238E27FC236}">
                <a16:creationId xmlns:a16="http://schemas.microsoft.com/office/drawing/2014/main" id="{FBD26C03-0B97-464A-A39C-A1F339DBA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2260922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03BA4599-9856-44E7-A2B6-2354614A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7B14DA-64F0-4FA7-9A51-F4DB18154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9441" y="1259911"/>
            <a:ext cx="5124189" cy="492302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C4C8188-3DF6-4730-A43A-B789F03449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9441" y="1752212"/>
            <a:ext cx="4856479" cy="24133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Footer Placeholder 15">
            <a:extLst>
              <a:ext uri="{FF2B5EF4-FFF2-40B4-BE49-F238E27FC236}">
                <a16:creationId xmlns:a16="http://schemas.microsoft.com/office/drawing/2014/main" id="{E06D1BDE-6908-49BA-9900-53DFFF4B1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4" name="Slide Number Placeholder 16">
            <a:extLst>
              <a:ext uri="{FF2B5EF4-FFF2-40B4-BE49-F238E27FC236}">
                <a16:creationId xmlns:a16="http://schemas.microsoft.com/office/drawing/2014/main" id="{1C3470F5-DE33-49A4-AE82-D8EA10A4F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3DCFC99-67D1-468A-8498-B3C1C90B4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1834407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E551AED-617A-4A51-AA8F-586F3703B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DB23A-E569-444D-8607-FD404EECF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850" y="563671"/>
            <a:ext cx="4989629" cy="2387771"/>
          </a:xfrm>
          <a:prstGeom prst="rect">
            <a:avLst/>
          </a:prstGeom>
        </p:spPr>
        <p:txBody>
          <a:bodyPr anchor="b"/>
          <a:lstStyle>
            <a:lvl1pPr algn="ctr">
              <a:defRPr sz="4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2B0D3D1-FC7B-43D5-B514-082D63A90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852" y="3531676"/>
            <a:ext cx="4989628" cy="1756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CC2E4653-FDDE-4AC5-A23D-4269479AD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C3F5CE00-2FB1-4930-8D2C-DB4DFDB2F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2CEBC169-C2E2-4153-8A08-6B982C0D5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79888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C80EFA4-265B-48D2-AE72-8585EEED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648289-A550-4F4F-96C8-3D82FCE9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069" y="695093"/>
            <a:ext cx="4919354" cy="667498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3EEFC4F-DE64-450E-9DD5-65D08E123C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9594" y="1873815"/>
            <a:ext cx="2556579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8C58F5B-7BA2-42E8-B66A-4561678AD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9595" y="2178444"/>
            <a:ext cx="2556579" cy="13282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6743AAE-DD8A-4954-B033-100DF6D975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38997" y="1873815"/>
            <a:ext cx="25565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7B5D3C5-66A2-486B-9B1D-A7075D150C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8997" y="2178444"/>
            <a:ext cx="2556578" cy="12910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D063EDB-47FD-44F8-9344-12CBC2AE0B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9595" y="4071261"/>
            <a:ext cx="2556577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86DE3-CDE9-4337-A49D-C1031595E3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596" y="4383943"/>
            <a:ext cx="2556577" cy="13282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64F0745D-06FC-4840-B9DF-3176DEDA6F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8997" y="4071261"/>
            <a:ext cx="25565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29A1EC1-1F01-46ED-BF67-15FE9E120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8997" y="4375890"/>
            <a:ext cx="2556578" cy="12910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Footer Placeholder 15">
            <a:extLst>
              <a:ext uri="{FF2B5EF4-FFF2-40B4-BE49-F238E27FC236}">
                <a16:creationId xmlns:a16="http://schemas.microsoft.com/office/drawing/2014/main" id="{B2A74AF7-DFFE-4795-8CF0-8C90F6C3E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42" name="Slide Number Placeholder 16">
            <a:extLst>
              <a:ext uri="{FF2B5EF4-FFF2-40B4-BE49-F238E27FC236}">
                <a16:creationId xmlns:a16="http://schemas.microsoft.com/office/drawing/2014/main" id="{13F4D90B-645E-4CFF-8AA0-91C269845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3" name="Date Placeholder 14">
            <a:extLst>
              <a:ext uri="{FF2B5EF4-FFF2-40B4-BE49-F238E27FC236}">
                <a16:creationId xmlns:a16="http://schemas.microsoft.com/office/drawing/2014/main" id="{21EA3114-5B31-47ED-9AB6-EE59E5803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207414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6D81B66-9FC1-4E48-808B-98B1726D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47F51C0-908A-420C-B5BC-5685D0E95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9716" y="1823625"/>
            <a:ext cx="4719884" cy="580030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F835D01-B0D4-49D8-B947-C2062305C5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005" y="4230943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B4ACDBA-7606-44B8-B1E1-C4750F895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005" y="4546458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24600D7-8A94-406B-9274-351140BE27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02" y="4234631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5FE6844F-9BC3-4E56-82B1-0B53BE292B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503" y="4550146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105C7AE2-E0F2-4EA9-B804-774B125FB0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4218499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B70930A-D98B-43B3-BC32-B48D9D7F06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534014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00DE4BC-2A21-4C62-8F5C-AFE1D0AEDF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6967" y="4218499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0EEFD44C-4B64-4246-BC04-76812ED5E0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6967" y="4534014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Footer Placeholder 15">
            <a:extLst>
              <a:ext uri="{FF2B5EF4-FFF2-40B4-BE49-F238E27FC236}">
                <a16:creationId xmlns:a16="http://schemas.microsoft.com/office/drawing/2014/main" id="{AB492A3E-766F-42FE-A5F7-88807B595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21" name="Slide Number Placeholder 16">
            <a:extLst>
              <a:ext uri="{FF2B5EF4-FFF2-40B4-BE49-F238E27FC236}">
                <a16:creationId xmlns:a16="http://schemas.microsoft.com/office/drawing/2014/main" id="{784AE79C-95F2-4A84-B62A-95B076FB0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Date Placeholder 14">
            <a:extLst>
              <a:ext uri="{FF2B5EF4-FFF2-40B4-BE49-F238E27FC236}">
                <a16:creationId xmlns:a16="http://schemas.microsoft.com/office/drawing/2014/main" id="{1C2E5CE3-E252-4255-BF5E-8B4F1F3A1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E5C588-A831-4EB3-BFDF-78002F7D55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08479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AD31BE3F-B09E-4BCC-947F-3D4DB153E35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66976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0BF7BBBD-C42C-408E-8F10-7B1BF3C53E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72085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74FF5159-7129-4F52-B5B7-13F2D04EAD3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09232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31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076C2D-3CFB-4EFB-8012-9F6E6533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D3A9EE-57EE-476A-A657-3A401981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6218" y="690802"/>
            <a:ext cx="4936277" cy="575890"/>
          </a:xfrm>
          <a:prstGeom prst="rect">
            <a:avLst/>
          </a:prstGeom>
        </p:spPr>
        <p:txBody>
          <a:bodyPr/>
          <a:lstStyle>
            <a:lvl1pPr algn="l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2A0CB777-EF14-4BA6-A19D-697B165B1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069" y="2568679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0053894D-FD48-4BB5-84D8-2EE54EC8D7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0069" y="2861988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32A7FBEC-71F7-4A1F-82A1-C7FBFE0518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3979" y="2568679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00EDBC93-E454-47AD-B9C9-E7CCE8DE6B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3979" y="2861988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E792D94E-72D4-43F1-8063-14A3F6270A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0069" y="5044309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C18EBA8F-5A95-4501-A602-A9889F0CE3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0069" y="5337618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7" name="Text Placeholder 14">
            <a:extLst>
              <a:ext uri="{FF2B5EF4-FFF2-40B4-BE49-F238E27FC236}">
                <a16:creationId xmlns:a16="http://schemas.microsoft.com/office/drawing/2014/main" id="{AF03D6DF-70BB-4EC0-B7BF-94BB780FDF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3980" y="5047681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A21FAF3A-556C-4A61-B1C4-E6FB98BE40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13980" y="5340990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Footer Placeholder 15">
            <a:extLst>
              <a:ext uri="{FF2B5EF4-FFF2-40B4-BE49-F238E27FC236}">
                <a16:creationId xmlns:a16="http://schemas.microsoft.com/office/drawing/2014/main" id="{54442D89-5EE7-4BC5-A35D-B0F93DD36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23" name="Slide Number Placeholder 16">
            <a:extLst>
              <a:ext uri="{FF2B5EF4-FFF2-40B4-BE49-F238E27FC236}">
                <a16:creationId xmlns:a16="http://schemas.microsoft.com/office/drawing/2014/main" id="{DC13E404-DE29-4300-A8D5-25F34585A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" name="Date Placeholder 14">
            <a:extLst>
              <a:ext uri="{FF2B5EF4-FFF2-40B4-BE49-F238E27FC236}">
                <a16:creationId xmlns:a16="http://schemas.microsoft.com/office/drawing/2014/main" id="{1EAC24B5-8E72-46CA-9A6A-4A6D6EA2C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F11D19-3D38-460E-A8AF-F6A30642EC0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190069" y="1818852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F915DDB2-3A13-4240-8ECB-677499946C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13979" y="1818852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9059CA0-144F-4780-BA0D-005B827AAEC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90069" y="4281832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B770164C-988C-4217-B0E9-7D0DC17C8B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08115" y="4294030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2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D540A63-9BB9-478A-BE65-7A901018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7FB1D5-16C4-4AAC-9E31-560F596F8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2555" y="1823626"/>
            <a:ext cx="4569572" cy="580029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269BEF2-E65B-4046-B8D1-1E5DC6D582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6595" y="2807310"/>
            <a:ext cx="5824073" cy="194014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200000"/>
              </a:lnSpc>
              <a:spcBef>
                <a:spcPts val="0"/>
              </a:spcBef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Footer Placeholder 15">
            <a:extLst>
              <a:ext uri="{FF2B5EF4-FFF2-40B4-BE49-F238E27FC236}">
                <a16:creationId xmlns:a16="http://schemas.microsoft.com/office/drawing/2014/main" id="{D89CE923-C669-4E0E-8161-BB328133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9" name="Slide Number Placeholder 16">
            <a:extLst>
              <a:ext uri="{FF2B5EF4-FFF2-40B4-BE49-F238E27FC236}">
                <a16:creationId xmlns:a16="http://schemas.microsoft.com/office/drawing/2014/main" id="{C820EE41-4997-4CD3-B951-56ECA8842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14">
            <a:extLst>
              <a:ext uri="{FF2B5EF4-FFF2-40B4-BE49-F238E27FC236}">
                <a16:creationId xmlns:a16="http://schemas.microsoft.com/office/drawing/2014/main" id="{A2A3BC0C-B522-4DA2-BBC0-AC180D8B2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231913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F31BC2D-187A-4ED3-8D67-C55187E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F2F5-8E72-425B-A8C2-2B3262F73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5440" y="2741026"/>
            <a:ext cx="5002478" cy="2357066"/>
          </a:xfrm>
          <a:prstGeom prst="rect">
            <a:avLst/>
          </a:prstGeom>
        </p:spPr>
        <p:txBody>
          <a:bodyPr/>
          <a:lstStyle>
            <a:lvl1pPr algn="ctr">
              <a:defRPr sz="4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5054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490FC0B-50EB-42D6-A2A5-E02EE642E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04AFCE56-D794-4638-A3EC-63DCFB4B6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511" y="760406"/>
            <a:ext cx="5424988" cy="579245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18D6597-136D-4434-B628-D387BBEEC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511" y="3417877"/>
            <a:ext cx="280628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691DF94-6587-4325-9C04-970034F1A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5511" y="3766050"/>
            <a:ext cx="280628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3CE4E75-7868-44AD-9AF2-753E07BE78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4520" y="3400925"/>
            <a:ext cx="280628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A9FE9C2-0801-4D41-A54B-E00BC7AB7C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4520" y="3749098"/>
            <a:ext cx="280628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32FBCC2-2CDB-448A-AA61-8D9949522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29" y="3400925"/>
            <a:ext cx="269224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6A4D9D-1690-4C0A-9F62-1FE93C014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29" y="3749098"/>
            <a:ext cx="269224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Footer Placeholder 15">
            <a:extLst>
              <a:ext uri="{FF2B5EF4-FFF2-40B4-BE49-F238E27FC236}">
                <a16:creationId xmlns:a16="http://schemas.microsoft.com/office/drawing/2014/main" id="{48863DDD-C3CC-439D-B738-34F6E8960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21" name="Slide Number Placeholder 16">
            <a:extLst>
              <a:ext uri="{FF2B5EF4-FFF2-40B4-BE49-F238E27FC236}">
                <a16:creationId xmlns:a16="http://schemas.microsoft.com/office/drawing/2014/main" id="{A4788388-29C8-4E9F-BF82-A1648088A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Date Placeholder 14">
            <a:extLst>
              <a:ext uri="{FF2B5EF4-FFF2-40B4-BE49-F238E27FC236}">
                <a16:creationId xmlns:a16="http://schemas.microsoft.com/office/drawing/2014/main" id="{5E6E1CB5-0E5F-4B44-8044-4010565FC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238528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E96CB8F-A88F-40C3-A65B-8C33A16A0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086E70-8E77-436D-93CE-4BCD3EC94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80501"/>
            <a:ext cx="5097428" cy="991689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95B0D27-123C-4F09-AEDC-7874964B77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337" y="3400981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400" kern="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3772143-8573-4FED-977E-651FC59C16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336" y="4670980"/>
            <a:ext cx="2693129" cy="11516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FD80858-A8CA-496F-8CC0-5ACDBE6511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87933" y="3400981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400" kern="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2B840B1F-9319-4653-84C5-FF1FDC5E9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7931" y="4670980"/>
            <a:ext cx="2693129" cy="11516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882E4D8-D2AA-4EA0-BBCE-50334E8D16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83530" y="3400981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400" kern="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7EFBCD4-F812-493F-895A-3449020A06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3528" y="4670980"/>
            <a:ext cx="2693129" cy="11516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0" name="Footer Placeholder 15">
            <a:extLst>
              <a:ext uri="{FF2B5EF4-FFF2-40B4-BE49-F238E27FC236}">
                <a16:creationId xmlns:a16="http://schemas.microsoft.com/office/drawing/2014/main" id="{698D43C2-06AB-4549-BCD0-CBDCA0653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21" name="Slide Number Placeholder 16">
            <a:extLst>
              <a:ext uri="{FF2B5EF4-FFF2-40B4-BE49-F238E27FC236}">
                <a16:creationId xmlns:a16="http://schemas.microsoft.com/office/drawing/2014/main" id="{7B2AB1D3-DFF0-43A8-BDE0-52FB314E0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Date Placeholder 14">
            <a:extLst>
              <a:ext uri="{FF2B5EF4-FFF2-40B4-BE49-F238E27FC236}">
                <a16:creationId xmlns:a16="http://schemas.microsoft.com/office/drawing/2014/main" id="{28A81ABF-135E-483F-9992-6F79C2F55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307876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5">
            <a:extLst>
              <a:ext uri="{FF2B5EF4-FFF2-40B4-BE49-F238E27FC236}">
                <a16:creationId xmlns:a16="http://schemas.microsoft.com/office/drawing/2014/main" id="{710F293A-37AC-4A72-A56D-2A65F8EA2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Inclusive Classrooms</a:t>
            </a:r>
          </a:p>
        </p:txBody>
      </p:sp>
      <p:sp>
        <p:nvSpPr>
          <p:cNvPr id="14" name="Slide Number Placeholder 16">
            <a:extLst>
              <a:ext uri="{FF2B5EF4-FFF2-40B4-BE49-F238E27FC236}">
                <a16:creationId xmlns:a16="http://schemas.microsoft.com/office/drawing/2014/main" id="{EE0BB053-ED5B-47E1-ABB2-815094654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90B7F12-A295-4495-AE4A-7640863C8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April 11, 2025</a:t>
            </a:r>
          </a:p>
        </p:txBody>
      </p:sp>
    </p:spTree>
    <p:extLst>
      <p:ext uri="{BB962C8B-B14F-4D97-AF65-F5344CB8AC3E}">
        <p14:creationId xmlns:p14="http://schemas.microsoft.com/office/powerpoint/2010/main" val="132235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ohanna.Debrecht@rrcc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1C44412-AA84-403C-A202-EAB7F3C8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1327759"/>
            <a:ext cx="4989628" cy="1929505"/>
          </a:xfrm>
        </p:spPr>
        <p:txBody>
          <a:bodyPr/>
          <a:lstStyle/>
          <a:p>
            <a:r>
              <a:rPr lang="en-US" dirty="0"/>
              <a:t>Inclusive Classrooms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8D1462E-973D-4427-A664-EF751DF59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934" y="3257264"/>
            <a:ext cx="4989628" cy="816022"/>
          </a:xfrm>
        </p:spPr>
        <p:txBody>
          <a:bodyPr>
            <a:normAutofit/>
          </a:bodyPr>
          <a:lstStyle/>
          <a:p>
            <a:r>
              <a:rPr lang="en-US" dirty="0"/>
              <a:t>Johanna Debrecht</a:t>
            </a:r>
          </a:p>
          <a:p>
            <a:r>
              <a:rPr lang="en-US" dirty="0"/>
              <a:t>Red Rocks Community College​​</a:t>
            </a:r>
          </a:p>
        </p:txBody>
      </p:sp>
    </p:spTree>
    <p:extLst>
      <p:ext uri="{BB962C8B-B14F-4D97-AF65-F5344CB8AC3E}">
        <p14:creationId xmlns:p14="http://schemas.microsoft.com/office/powerpoint/2010/main" val="404143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0AADE-3C1F-F17F-9AFD-72FAA2DE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Encourage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DFB53-8AB5-BCCF-38FF-0B5BF4AAF6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Alleviate Fears and Build Community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4878E-1D8D-52B2-7D01-22FDD67CB5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Formal Feedback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2D397-BC0D-E881-FCE7-7892E3760EB5}"/>
              </a:ext>
            </a:extLst>
          </p:cNvPr>
          <p:cNvSpPr>
            <a:spLocks noGrp="1"/>
          </p:cNvSpPr>
          <p:nvPr>
            <p:ph sz="quarter" idx="32"/>
          </p:nvPr>
        </p:nvSpPr>
        <p:spPr/>
        <p:txBody>
          <a:bodyPr/>
          <a:lstStyle/>
          <a:p>
            <a:r>
              <a:rPr lang="en-US" dirty="0"/>
              <a:t>End of semester evaluations</a:t>
            </a:r>
          </a:p>
          <a:p>
            <a:r>
              <a:rPr lang="en-US" dirty="0"/>
              <a:t>Mid-semester evaluations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690AB4-1D6E-1240-E399-52730223AB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Informal Feedback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693F04-ED68-083B-0E9C-1FE4DAC1D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6930DB-DC9B-72E0-5C08-49A5B6DF5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FBD9099-8E8C-E07B-D5DB-469FDF6556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460C167-944D-38A5-3F7C-B5DBFDA6E24E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/>
          <a:lstStyle/>
          <a:p>
            <a:r>
              <a:rPr lang="en-US" dirty="0"/>
              <a:t>Talk to students before/after class</a:t>
            </a:r>
          </a:p>
          <a:p>
            <a:r>
              <a:rPr lang="en-US" dirty="0"/>
              <a:t>Professor Meet Ups</a:t>
            </a:r>
          </a:p>
          <a:p>
            <a:r>
              <a:rPr lang="en-US" dirty="0"/>
              <a:t>Ask during class</a:t>
            </a:r>
          </a:p>
          <a:p>
            <a:r>
              <a:rPr lang="en-US" dirty="0"/>
              <a:t>Reflections</a:t>
            </a:r>
          </a:p>
        </p:txBody>
      </p:sp>
    </p:spTree>
    <p:extLst>
      <p:ext uri="{BB962C8B-B14F-4D97-AF65-F5344CB8AC3E}">
        <p14:creationId xmlns:p14="http://schemas.microsoft.com/office/powerpoint/2010/main" val="2400031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CCC3-9C5B-98A0-EB7C-9F2B6F26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Diverse Course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A338A-BFCE-DBA9-3DA5-E4A1A44EEF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35012" y="2724048"/>
            <a:ext cx="2189388" cy="1072345"/>
          </a:xfrm>
        </p:spPr>
        <p:txBody>
          <a:bodyPr/>
          <a:lstStyle/>
          <a:p>
            <a:r>
              <a:rPr lang="en-US" sz="2800" dirty="0"/>
              <a:t>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C33FD-716B-90EC-8D56-C3361554B2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83489" y="2930881"/>
            <a:ext cx="3639904" cy="387746"/>
          </a:xfrm>
        </p:spPr>
        <p:txBody>
          <a:bodyPr/>
          <a:lstStyle/>
          <a:p>
            <a:r>
              <a:rPr lang="en-US" dirty="0"/>
              <a:t>Theories by Dead White Guys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B78BE-0DAB-E5E5-7C8E-5AF4D2D499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83489" y="3282057"/>
            <a:ext cx="3639904" cy="481781"/>
          </a:xfrm>
        </p:spPr>
        <p:txBody>
          <a:bodyPr/>
          <a:lstStyle/>
          <a:p>
            <a:r>
              <a:rPr lang="en-US" dirty="0"/>
              <a:t>Talk about knowledge in other cultures. Posters from AMS.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9BCA9A-40A8-CD40-50EE-C21353E631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5012" y="4398027"/>
            <a:ext cx="1786461" cy="1072345"/>
          </a:xfrm>
        </p:spPr>
        <p:txBody>
          <a:bodyPr/>
          <a:lstStyle/>
          <a:p>
            <a:r>
              <a:rPr lang="en-US" sz="2800" dirty="0"/>
              <a:t>Real World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BA9BBC-5002-A529-AD6F-84F203986B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83489" y="4613166"/>
            <a:ext cx="3639905" cy="387746"/>
          </a:xfrm>
        </p:spPr>
        <p:txBody>
          <a:bodyPr/>
          <a:lstStyle/>
          <a:p>
            <a:r>
              <a:rPr lang="en-US" dirty="0"/>
              <a:t>Application Problems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5727B4-A13A-6E5A-6022-72B0189E47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83489" y="4964342"/>
            <a:ext cx="3639905" cy="481781"/>
          </a:xfrm>
        </p:spPr>
        <p:txBody>
          <a:bodyPr/>
          <a:lstStyle/>
          <a:p>
            <a:r>
              <a:rPr lang="en-US" dirty="0"/>
              <a:t>Choose problems that matter to that set of students.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F4EDE15-2EE7-4BF0-C91C-AAC7F384D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8D354C5-EFE9-5A53-9553-71EE278C6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55615D7-C42B-46FC-2487-96DDD934B3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281770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BB8EB-23AF-29C8-7EFE-BF815524E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 for Course 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49F3A-0A8C-FDA9-6809-C0F4EDFE04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Face to Face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61A41-F596-90FB-4EDE-0DEAB32C1A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Plan for missing class.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Section videos in LMS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Guided lecture notes in LMS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Time between finishing material and exam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Fewer assignments in exam week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22BB31-B0E4-FC45-E356-3D33583D1A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Online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70583D-1EBD-A789-6882-F22686D423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Consistent due dates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Exam windows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Time between finishing material and exam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Fewer assignments in exam week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652E340-B441-ABEA-B63B-B4025413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AD66E5-CE50-599E-EE46-4F3540598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D1F0EC6-3E57-75F3-C89B-E0870F572A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319167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64EA7-6DC5-9D36-47F9-597FAF69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and Demeanor</a:t>
            </a:r>
          </a:p>
        </p:txBody>
      </p:sp>
    </p:spTree>
    <p:extLst>
      <p:ext uri="{BB962C8B-B14F-4D97-AF65-F5344CB8AC3E}">
        <p14:creationId xmlns:p14="http://schemas.microsoft.com/office/powerpoint/2010/main" val="38829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0A83-4A27-8B95-B4AB-F0B22FB7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and Demeanor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7C51E-3E37-DD78-853A-FAC26B8C6D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600" dirty="0"/>
              <a:t>Welcoming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F3F1B-DE0A-795E-DF24-8806C49E2D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Open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C079F-07BE-A651-2537-60875B6318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Interested in Their Story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226504-5418-A0F6-77BF-71FE22AAA1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4107" y="3528829"/>
            <a:ext cx="1829436" cy="492025"/>
          </a:xfrm>
        </p:spPr>
        <p:txBody>
          <a:bodyPr/>
          <a:lstStyle/>
          <a:p>
            <a:r>
              <a:rPr lang="en-US" sz="1800" dirty="0"/>
              <a:t>Accepting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20336E-612A-1C7C-A2E1-E9E31EFCEE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31018" y="3528829"/>
            <a:ext cx="1415615" cy="492025"/>
          </a:xfrm>
        </p:spPr>
        <p:txBody>
          <a:bodyPr/>
          <a:lstStyle/>
          <a:p>
            <a:r>
              <a:rPr lang="en-US" sz="1800" dirty="0"/>
              <a:t>Friendly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EB9A49-D297-57B2-91BC-6688EB1A64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Know Their Names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FB239C-A19F-34E4-6673-303E0ED3B8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Use Humor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922B34-6B83-CB21-14D7-E0EFB579E2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37403" y="4321788"/>
            <a:ext cx="1996318" cy="492025"/>
          </a:xfrm>
        </p:spPr>
        <p:txBody>
          <a:bodyPr/>
          <a:lstStyle/>
          <a:p>
            <a:r>
              <a:rPr lang="en-US" dirty="0"/>
              <a:t>Welcome Video/Email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076A77-5C8E-4346-ADC2-0DA32CC119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27206" y="5468790"/>
            <a:ext cx="1706965" cy="887691"/>
          </a:xfrm>
        </p:spPr>
        <p:txBody>
          <a:bodyPr/>
          <a:lstStyle/>
          <a:p>
            <a:r>
              <a:rPr lang="en-US" sz="1800" dirty="0"/>
              <a:t>Listen Then Address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0A39E8-94A7-5F71-992B-64EBA33EEF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Attend to Social Aspect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275949C-1D78-7D54-9BBC-4B9D01AAE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EC79E6A-24EE-B06B-DA91-038D014B8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44E499C-3279-422D-B586-34742C0C77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105752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149D-089F-E272-7575-4BBBF621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21" y="2210810"/>
            <a:ext cx="5656270" cy="538038"/>
          </a:xfrm>
        </p:spPr>
        <p:txBody>
          <a:bodyPr/>
          <a:lstStyle/>
          <a:p>
            <a:r>
              <a:rPr lang="en-US" dirty="0"/>
              <a:t>Questions? Comments?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7C468-8C0F-E6B4-6D40-26F47AC6A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DF027-CF59-9DB2-B846-F59EA7681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1CDF0A-FD62-CD00-665F-8997F1F6B3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3920086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0E35-7A06-ECFD-0F28-67CDC5383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441" y="1259910"/>
            <a:ext cx="5124189" cy="2369981"/>
          </a:xfrm>
        </p:spPr>
        <p:txBody>
          <a:bodyPr anchor="ctr"/>
          <a:lstStyle/>
          <a:p>
            <a:r>
              <a:rPr lang="en-US" sz="3600" dirty="0"/>
              <a:t>Thank You for Coming!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4A930-B08D-EB1D-36E1-93D299474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2BE1A-1BD3-2A44-96A7-42DC431A6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1CC56C-8C53-18C5-755D-AC8C4EBC4F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6D0363-3380-B85B-B944-1A4EB1D8ED50}"/>
              </a:ext>
            </a:extLst>
          </p:cNvPr>
          <p:cNvSpPr txBox="1">
            <a:spLocks/>
          </p:cNvSpPr>
          <p:nvPr/>
        </p:nvSpPr>
        <p:spPr>
          <a:xfrm>
            <a:off x="6096000" y="3629891"/>
            <a:ext cx="4989628" cy="17565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Johanna Debrecht</a:t>
            </a:r>
          </a:p>
          <a:p>
            <a:r>
              <a:rPr lang="en-US" dirty="0">
                <a:solidFill>
                  <a:schemeClr val="bg1"/>
                </a:solidFill>
                <a:hlinkClick r:id="rId3"/>
              </a:rPr>
              <a:t>Johanna.Debrecht@rrcc.edu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303.914.6434​​</a:t>
            </a:r>
          </a:p>
        </p:txBody>
      </p:sp>
    </p:spTree>
    <p:extLst>
      <p:ext uri="{BB962C8B-B14F-4D97-AF65-F5344CB8AC3E}">
        <p14:creationId xmlns:p14="http://schemas.microsoft.com/office/powerpoint/2010/main" val="1738420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CAEF-2138-4162-CD10-B22298DF8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54391-8FD3-F539-25EA-D66103995B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Addy, T. M., Dube, D., &amp; Mitchell, K. A. (2024). </a:t>
            </a:r>
            <a:r>
              <a:rPr lang="en-US" sz="3200" i="1" dirty="0"/>
              <a:t>Enhancing inclusive instruction: Student perspectives and practical approaches for advancing equity in higher education</a:t>
            </a:r>
            <a:r>
              <a:rPr lang="en-US" sz="3200" dirty="0"/>
              <a:t>. Routledge.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Addy, T. M., Dube, D., &amp; Mitchell, K. A. (2021). </a:t>
            </a:r>
            <a:r>
              <a:rPr lang="en-US" sz="3200" i="1" dirty="0"/>
              <a:t>What inclusive instructors do: Principles and practices for excellence in college teaching</a:t>
            </a:r>
            <a:r>
              <a:rPr lang="en-US" sz="3200" dirty="0"/>
              <a:t>. Routledge.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FA51B-F961-4CC3-C1B1-30DF9A57E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12C3E-79C1-E639-1F06-424D9AF8B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895A12-C303-B2A6-1658-D92DDD6F65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386649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AC2324A2-9A57-4433-8C66-C17D1D27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23" y="1922929"/>
            <a:ext cx="4579970" cy="825919"/>
          </a:xfrm>
        </p:spPr>
        <p:txBody>
          <a:bodyPr/>
          <a:lstStyle/>
          <a:p>
            <a:r>
              <a:rPr lang="en-US" dirty="0"/>
              <a:t>Why Inclusive Classrooms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FDAF9C5E-FFD5-49FC-9788-18CE8F0958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4661" y="2747550"/>
            <a:ext cx="5309918" cy="1361603"/>
          </a:xfrm>
        </p:spPr>
        <p:txBody>
          <a:bodyPr/>
          <a:lstStyle/>
          <a:p>
            <a:r>
              <a:rPr lang="en-US" dirty="0"/>
              <a:t>Inclusive teaching is not [about] making course material easy but rather creating environments where students feel comfortable learning.​</a:t>
            </a:r>
          </a:p>
        </p:txBody>
      </p:sp>
      <p:pic>
        <p:nvPicPr>
          <p:cNvPr id="116" name="Picture Placeholder 115">
            <a:extLst>
              <a:ext uri="{FF2B5EF4-FFF2-40B4-BE49-F238E27FC236}">
                <a16:creationId xmlns:a16="http://schemas.microsoft.com/office/drawing/2014/main" id="{2F0ECB9B-426D-40BC-918A-2C82968A05C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11812" r="11812"/>
          <a:stretch/>
        </p:blipFill>
        <p:spPr>
          <a:xfrm>
            <a:off x="7663453" y="1433033"/>
            <a:ext cx="3527091" cy="3463540"/>
          </a:xfrm>
          <a:prstGeom prst="ellipse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2981E3D-54C8-4A85-9DAB-CE41C50EA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</p:spPr>
        <p:txBody>
          <a:bodyPr/>
          <a:lstStyle/>
          <a:p>
            <a:r>
              <a:rPr lang="en-US" dirty="0"/>
              <a:t>Inclusive Classrooms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2A69A8-1CA3-486A-A675-DB22FF0D4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/>
          <a:lstStyle/>
          <a:p>
            <a:fld id="{8D1FC6F8-0BCD-47E9-9C64-690771D9C1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3802946B-CCE3-410C-94E7-47B2DFBB5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</p:spPr>
        <p:txBody>
          <a:bodyPr/>
          <a:lstStyle/>
          <a:p>
            <a:r>
              <a:rPr lang="en-US" dirty="0"/>
              <a:t>April 11,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3A7980-122A-311B-D896-FBFF949CEE5F}"/>
              </a:ext>
            </a:extLst>
          </p:cNvPr>
          <p:cNvSpPr txBox="1"/>
          <p:nvPr/>
        </p:nvSpPr>
        <p:spPr>
          <a:xfrm>
            <a:off x="1034661" y="4109153"/>
            <a:ext cx="5309918" cy="423449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dirty="0"/>
              <a:t>Addy et al., 2024, p. 15</a:t>
            </a:r>
          </a:p>
        </p:txBody>
      </p:sp>
    </p:spTree>
    <p:extLst>
      <p:ext uri="{BB962C8B-B14F-4D97-AF65-F5344CB8AC3E}">
        <p14:creationId xmlns:p14="http://schemas.microsoft.com/office/powerpoint/2010/main" val="218423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E8DC-231E-30E1-D27D-901C3C43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799" y="1071220"/>
            <a:ext cx="5097428" cy="991689"/>
          </a:xfrm>
        </p:spPr>
        <p:txBody>
          <a:bodyPr/>
          <a:lstStyle/>
          <a:p>
            <a:r>
              <a:rPr lang="en-US" dirty="0"/>
              <a:t>Key Themes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A7AC9-CE92-B0C4-5676-F4E9C525F5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Maximize Engagement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45344-54B2-8C83-3E84-61FCA2DF8D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2336" y="4670980"/>
            <a:ext cx="2895595" cy="1151633"/>
          </a:xfrm>
        </p:spPr>
        <p:txBody>
          <a:bodyPr anchor="b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000" kern="0" cap="all" spc="400" dirty="0">
                <a:solidFill>
                  <a:schemeClr val="accent6"/>
                </a:solidFill>
                <a:latin typeface="+mj-lt"/>
              </a:rPr>
              <a:t>Personalize / Acknowledge Differences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6CC7A-B067-A00F-96FB-D9D080BD494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2000" dirty="0"/>
              <a:t>Respect Students’ Time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D45305-EB92-7DE7-1FAF-76D928AF7C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anchor="b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000" kern="0" cap="all" spc="400" dirty="0">
                <a:solidFill>
                  <a:schemeClr val="accent6"/>
                </a:solidFill>
                <a:latin typeface="+mj-lt"/>
              </a:rPr>
              <a:t>Welcome Feedback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676453-1DB8-5D7D-A912-9F4820D10C0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2000" dirty="0"/>
              <a:t>Structured Design for Success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44E250-8D4E-AA6A-1A79-AB40E2CDACD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anchor="b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000" kern="0" cap="all" spc="400" dirty="0">
                <a:solidFill>
                  <a:schemeClr val="accent6"/>
                </a:solidFill>
                <a:latin typeface="+mj-lt"/>
              </a:rPr>
              <a:t>Diverse Course Materials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820764-EAA1-1654-AE2D-875296726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119FA7-61E3-040F-F945-3B6D42F1B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D32E8C3-2330-F7AA-3C1F-F0C66EEC1E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983B203-99E4-B917-FD28-880282A6EEBE}"/>
              </a:ext>
            </a:extLst>
          </p:cNvPr>
          <p:cNvSpPr txBox="1">
            <a:spLocks/>
          </p:cNvSpPr>
          <p:nvPr/>
        </p:nvSpPr>
        <p:spPr>
          <a:xfrm>
            <a:off x="6483527" y="1971038"/>
            <a:ext cx="2693129" cy="115163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kern="12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000" kern="0" cap="all" spc="400" dirty="0">
                <a:solidFill>
                  <a:schemeClr val="accent6"/>
                </a:solidFill>
                <a:latin typeface="+mj-lt"/>
              </a:rPr>
              <a:t>Account for Course Format</a:t>
            </a:r>
          </a:p>
        </p:txBody>
      </p:sp>
    </p:spTree>
    <p:extLst>
      <p:ext uri="{BB962C8B-B14F-4D97-AF65-F5344CB8AC3E}">
        <p14:creationId xmlns:p14="http://schemas.microsoft.com/office/powerpoint/2010/main" val="184106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3A90-DF1F-9C94-3CBF-E8D0805E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612" y="376518"/>
            <a:ext cx="8091963" cy="986073"/>
          </a:xfrm>
        </p:spPr>
        <p:txBody>
          <a:bodyPr/>
          <a:lstStyle/>
          <a:p>
            <a:r>
              <a:rPr lang="en-US" dirty="0"/>
              <a:t>Maximize Student Engagement From the first Assignment and Throughout the Course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A0507-4B6D-3787-D6B8-C7480DF2D8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First Assignment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AB3FA-E887-0761-4627-DAFE5F42F8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Student Information Forms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Discussion Forum Introductions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3BD71-831A-EF8E-4641-AF5CB5989E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Group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E6F432-493A-2906-751C-D5D44A1BB0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Diversity promotes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8DFF8-4AD1-2E01-3327-346E3AF706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99594" y="3403868"/>
            <a:ext cx="3102158" cy="365125"/>
          </a:xfrm>
        </p:spPr>
        <p:txBody>
          <a:bodyPr/>
          <a:lstStyle/>
          <a:p>
            <a:r>
              <a:rPr lang="en-US" dirty="0"/>
              <a:t>Peer Review/ Teaching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71CB63-4443-0B94-7BCB-CC17E88289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99595" y="3716550"/>
            <a:ext cx="2556577" cy="13282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Engages metacognition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726A4F-BC47-482F-AD75-AE36FAA844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38996" y="3403868"/>
            <a:ext cx="2556578" cy="365125"/>
          </a:xfrm>
        </p:spPr>
        <p:txBody>
          <a:bodyPr/>
          <a:lstStyle/>
          <a:p>
            <a:r>
              <a:rPr lang="en-US" dirty="0"/>
              <a:t>Professor Meet Ups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AEDD8F-DE14-B4C7-B507-AD9D16C26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8996" y="3708497"/>
            <a:ext cx="2556578" cy="129108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learning about student’s goals and plans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A6C5642-956C-08DB-BD0E-C57F7D4DA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7C7DD75-5755-8669-7205-7942637A8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58F3BCD-F14B-EE3E-9253-37FB724D6B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9D5359B-5C13-0EFA-90EC-9CACAD97196A}"/>
              </a:ext>
            </a:extLst>
          </p:cNvPr>
          <p:cNvSpPr txBox="1">
            <a:spLocks/>
          </p:cNvSpPr>
          <p:nvPr/>
        </p:nvSpPr>
        <p:spPr>
          <a:xfrm>
            <a:off x="4199594" y="4629292"/>
            <a:ext cx="2556579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none" spc="200" baseline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Reflections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1AB758-9A73-C09A-5709-E713E416DA44}"/>
              </a:ext>
            </a:extLst>
          </p:cNvPr>
          <p:cNvSpPr txBox="1">
            <a:spLocks/>
          </p:cNvSpPr>
          <p:nvPr/>
        </p:nvSpPr>
        <p:spPr>
          <a:xfrm>
            <a:off x="4199595" y="4933921"/>
            <a:ext cx="2556579" cy="13282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How is learning going?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Things affecting learning?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Feedback about instruction</a:t>
            </a:r>
          </a:p>
        </p:txBody>
      </p:sp>
    </p:spTree>
    <p:extLst>
      <p:ext uri="{BB962C8B-B14F-4D97-AF65-F5344CB8AC3E}">
        <p14:creationId xmlns:p14="http://schemas.microsoft.com/office/powerpoint/2010/main" val="1533501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180F7-39E1-B2B2-D10C-7DF3630C0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349D65CA-9AFB-6E9D-0F33-F350606A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716" y="1823625"/>
            <a:ext cx="4719884" cy="580030"/>
          </a:xfrm>
        </p:spPr>
        <p:txBody>
          <a:bodyPr/>
          <a:lstStyle/>
          <a:p>
            <a:r>
              <a:rPr lang="en-US" dirty="0"/>
              <a:t>Respect Students’ Time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F7578F-C4D4-105F-3AD9-BF32AF6CD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6"/>
            <a:endCxn id="20" idx="2"/>
          </p:cNvCxnSpPr>
          <p:nvPr/>
        </p:nvCxnSpPr>
        <p:spPr>
          <a:xfrm>
            <a:off x="2172245" y="3645383"/>
            <a:ext cx="76222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2DAC86A-D94D-95AD-218D-97762EDC2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85064" y="3172544"/>
            <a:ext cx="945678" cy="9456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4ABEEC-1FD7-DC3C-C1A4-57371411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43562" y="3174633"/>
            <a:ext cx="945678" cy="9456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8A43D0-1B11-8C2F-AFC2-5C5BA18A5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4529" y="3172544"/>
            <a:ext cx="945678" cy="9456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C4B336-43E2-B57F-FF5B-951DFC47C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6567" y="3172544"/>
            <a:ext cx="945678" cy="9456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1" name="Picture Placeholder 90">
            <a:extLst>
              <a:ext uri="{FF2B5EF4-FFF2-40B4-BE49-F238E27FC236}">
                <a16:creationId xmlns:a16="http://schemas.microsoft.com/office/drawing/2014/main" id="{C779E6AA-FACF-02B6-724A-BAEE883A2C5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/>
          <a:stretch/>
        </p:blipFill>
        <p:spPr>
          <a:xfrm>
            <a:off x="1404658" y="3330145"/>
            <a:ext cx="603504" cy="603504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56CC7B3-05E9-5403-B9AC-497B114BD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005" y="4230943"/>
            <a:ext cx="2640803" cy="365125"/>
          </a:xfrm>
        </p:spPr>
        <p:txBody>
          <a:bodyPr/>
          <a:lstStyle/>
          <a:p>
            <a:r>
              <a:rPr lang="en-US" dirty="0"/>
              <a:t>Early Access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03AE060-BF24-6DFB-352A-D3ACA8B0D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005" y="4546458"/>
            <a:ext cx="2640803" cy="1616414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/>
              <a:t>Provided early access to the syllabus, course materials,  and course calendar.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/>
              <a:t>Made homeworks available from beginning.</a:t>
            </a:r>
          </a:p>
        </p:txBody>
      </p:sp>
      <p:pic>
        <p:nvPicPr>
          <p:cNvPr id="92" name="Picture Placeholder 91">
            <a:extLst>
              <a:ext uri="{FF2B5EF4-FFF2-40B4-BE49-F238E27FC236}">
                <a16:creationId xmlns:a16="http://schemas.microsoft.com/office/drawing/2014/main" id="{F8191927-6E9E-C451-9343-97AE3672E6E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/>
          <a:stretch/>
        </p:blipFill>
        <p:spPr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EBDA183-1761-2C79-629E-934955ED29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37502" y="4234631"/>
            <a:ext cx="2640803" cy="365125"/>
          </a:xfrm>
        </p:spPr>
        <p:txBody>
          <a:bodyPr/>
          <a:lstStyle/>
          <a:p>
            <a:r>
              <a:rPr lang="en-US" dirty="0"/>
              <a:t>Reasonable Pacing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FC46E27-313C-6216-DA26-B36A1B2CCF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7503" y="4550146"/>
            <a:ext cx="2640803" cy="1616414"/>
          </a:xfrm>
        </p:spPr>
        <p:txBody>
          <a:bodyPr/>
          <a:lstStyle/>
          <a:p>
            <a:r>
              <a:rPr lang="en-US" dirty="0"/>
              <a:t>Designed the calendar to be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/>
              <a:t>Predictable,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/>
              <a:t>Steady work-flow,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3" name="Picture Placeholder 92">
            <a:extLst>
              <a:ext uri="{FF2B5EF4-FFF2-40B4-BE49-F238E27FC236}">
                <a16:creationId xmlns:a16="http://schemas.microsoft.com/office/drawing/2014/main" id="{017DF2E6-3D22-2DF6-B3E0-69E639F6D82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/>
          <a:srcRect/>
          <a:stretch/>
        </p:blipFill>
        <p:spPr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C3FC4F-D92C-A302-9E60-518A46C9BC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0" y="4218499"/>
            <a:ext cx="2640803" cy="365125"/>
          </a:xfrm>
        </p:spPr>
        <p:txBody>
          <a:bodyPr/>
          <a:lstStyle/>
          <a:p>
            <a:r>
              <a:rPr lang="en-US" dirty="0"/>
              <a:t>Flexible Deadlines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85E72CE-D603-DC50-C8E7-9116262FB9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4534014"/>
            <a:ext cx="2640803" cy="1616414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/>
              <a:t>Assignments have a deadline and an extension date.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/>
              <a:t>Automatic extensions.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F1B7BAA-C5F3-806B-239D-833FB54C2C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46967" y="4218499"/>
            <a:ext cx="2640803" cy="365125"/>
          </a:xfrm>
        </p:spPr>
        <p:txBody>
          <a:bodyPr/>
          <a:lstStyle/>
          <a:p>
            <a:r>
              <a:rPr lang="en-US" dirty="0"/>
              <a:t>Brain Breaks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6F3018F-F34A-8C28-CDBF-4390F339B3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46967" y="4534014"/>
            <a:ext cx="2640803" cy="1616414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/>
              <a:t>Respect Spring/Fall Break.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/>
              <a:t>Break learning into several shorter chunks, rather than one long chunk in class.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DB042-3EEB-243C-01F6-9417FE6A1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</p:spPr>
        <p:txBody>
          <a:bodyPr/>
          <a:lstStyle/>
          <a:p>
            <a:r>
              <a:rPr lang="en-US" dirty="0"/>
              <a:t>Inclusive Classrooms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16960-434E-9543-D95D-B6EDE02EA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</p:spPr>
        <p:txBody>
          <a:bodyPr/>
          <a:lstStyle/>
          <a:p>
            <a:fld id="{8D1FC6F8-0BCD-47E9-9C64-690771D9C14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576CE99-8018-6F33-2310-56517541D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</p:spPr>
        <p:txBody>
          <a:bodyPr/>
          <a:lstStyle/>
          <a:p>
            <a:r>
              <a:rPr lang="en-US" dirty="0"/>
              <a:t>April 11,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FBD5D0-465A-09B9-3F66-D2FC144221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51950" t="-188170" r="119245" b="188170"/>
          <a:stretch/>
        </p:blipFill>
        <p:spPr>
          <a:xfrm>
            <a:off x="9008412" y="2113640"/>
            <a:ext cx="603504" cy="648237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32EAB83-835F-9B09-8380-70D51A10FAD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/>
          <a:srcRect l="32471" r="32471"/>
          <a:stretch/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C80D7-31C0-9FA1-64CD-C6B106741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6154" y="3343631"/>
            <a:ext cx="595615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1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F131-03AF-93C6-1EEE-5149688F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Design for Success</a:t>
            </a:r>
          </a:p>
        </p:txBody>
      </p:sp>
    </p:spTree>
    <p:extLst>
      <p:ext uri="{BB962C8B-B14F-4D97-AF65-F5344CB8AC3E}">
        <p14:creationId xmlns:p14="http://schemas.microsoft.com/office/powerpoint/2010/main" val="899742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C925-906C-F28C-B940-278573F1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F5172-17FA-14F7-53EA-82849293F9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Learning-Focused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2F472-0311-7B25-48E4-F0074776D3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b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000" kern="0" cap="all" spc="400" dirty="0">
                <a:solidFill>
                  <a:schemeClr val="accent6"/>
                </a:solidFill>
                <a:latin typeface="+mj-lt"/>
              </a:rPr>
              <a:t>Inclusive &amp; Motivating Words / Tone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7CB3A-7D38-5148-8EEC-5DF86277F77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2000" dirty="0"/>
              <a:t>Organized around Big Themes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0BCAC6-623C-DEDC-9FDB-A4E3DBCBCC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anchor="b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000" kern="0" cap="all" spc="400" dirty="0">
                <a:solidFill>
                  <a:schemeClr val="accent6"/>
                </a:solidFill>
                <a:latin typeface="+mj-lt"/>
              </a:rPr>
              <a:t>Supportive Course Policies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D7D910-41A2-4A4C-A283-A0BD5F62C5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2000" dirty="0"/>
              <a:t>Use UDL Principles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999125-5EDD-79C3-1BBD-836ECEBF0A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anchor="b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000" kern="0" cap="all" spc="400" dirty="0">
                <a:solidFill>
                  <a:schemeClr val="accent6"/>
                </a:solidFill>
                <a:latin typeface="+mj-lt"/>
              </a:rPr>
              <a:t>Accessible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5E3D760-E846-7BC3-7861-ED401DA09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D70A64-660C-240F-B1F2-1CC4F0B9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63A26D5-739E-BBEA-3C2F-78DA4E875E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2566647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9121A-8440-D361-2876-B1F8A303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Course Shell in the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DE696-E11D-A464-7B1D-0839B09605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Highly Structured Shells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AC0B-1E15-B0D1-8FCB-E5A37EC423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Intro video and How to Navigate the Course Shell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Printable calendar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Course Information Module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Content divided into Learning Modules by Major Themes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BF5B6-F3CA-C447-2231-5455994B95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Predictable, EASY Navigation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2DC816-2164-88A4-4ACD-AB1156971CC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Intro video should be the first thing they see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Clear instructions on where to start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Clear instruction on where to go next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Use of arrows from one page to another or arranged linearly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A2DA4D-51D2-2ED0-2C33-94CCFC46D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137CEB-D727-BD25-C5EB-978807740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4EB3EE-F0E9-F9D2-A3C7-0E68A2A13C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4234305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9A073-4067-E0B3-B725-B6B914CA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069" y="695093"/>
            <a:ext cx="5908506" cy="667498"/>
          </a:xfrm>
        </p:spPr>
        <p:txBody>
          <a:bodyPr/>
          <a:lstStyle/>
          <a:p>
            <a:r>
              <a:rPr lang="en-US" dirty="0"/>
              <a:t>Personalize the Course When Necessary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EA39C-343A-8952-AC5F-AE8B2D1733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Mental Health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0C981-332A-B540-F55B-3CE48F4B4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Increase in mental health issues, resulting in a need for flexible deadlines.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48C8D-2714-0EDF-0082-233ADCADD1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Disability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D06D8B-34BC-8C6C-0C1E-1CDFA1353F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Some disabilities may make group work awkward or difficult.</a:t>
            </a:r>
          </a:p>
          <a:p>
            <a:r>
              <a:rPr lang="en-US" dirty="0"/>
              <a:t>Software system issues for others.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5F19C2-FEC4-9558-B2C1-0BE3D0C5D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Neurodivergence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2F594A-3177-5C5E-FACC-151BCE241F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ADHD and Autism Spectrum</a:t>
            </a:r>
          </a:p>
          <a:p>
            <a:r>
              <a:rPr lang="en-US" dirty="0"/>
              <a:t>Group work is difficult and distracting.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71A5E6-0FD5-798D-6EDE-13CF751285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38996" y="4071261"/>
            <a:ext cx="3174723" cy="365125"/>
          </a:xfrm>
        </p:spPr>
        <p:txBody>
          <a:bodyPr/>
          <a:lstStyle/>
          <a:p>
            <a:r>
              <a:rPr lang="en-US" dirty="0"/>
              <a:t>Socioeconomic Status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CE85C4-CE8D-7972-BA77-9B1CF6EE81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Some students must work to pay for necessities. </a:t>
            </a:r>
          </a:p>
          <a:p>
            <a:r>
              <a:rPr lang="en-US" dirty="0"/>
              <a:t>Housing or food insecurity.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9F5781-DC45-0846-D35C-4E9E1F4C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Inclusive Classrooms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C38B9F-A83E-E246-638E-24B79DE36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76101E5-D3AB-7563-C78B-30DA28DE35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cap="all"/>
              <a:t>April 11, 2025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577759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8">
      <a:dk1>
        <a:sysClr val="windowText" lastClr="000000"/>
      </a:dk1>
      <a:lt1>
        <a:sysClr val="window" lastClr="FFFFFF"/>
      </a:lt1>
      <a:dk2>
        <a:srgbClr val="140A59"/>
      </a:dk2>
      <a:lt2>
        <a:srgbClr val="E7E6E6"/>
      </a:lt2>
      <a:accent1>
        <a:srgbClr val="2B0348"/>
      </a:accent1>
      <a:accent2>
        <a:srgbClr val="763788"/>
      </a:accent2>
      <a:accent3>
        <a:srgbClr val="EF050C"/>
      </a:accent3>
      <a:accent4>
        <a:srgbClr val="B01E4C"/>
      </a:accent4>
      <a:accent5>
        <a:srgbClr val="0565FA"/>
      </a:accent5>
      <a:accent6>
        <a:srgbClr val="0BE1FF"/>
      </a:accent6>
      <a:hlink>
        <a:srgbClr val="0563C1"/>
      </a:hlink>
      <a:folHlink>
        <a:srgbClr val="954F72"/>
      </a:folHlink>
    </a:clrScheme>
    <a:fontScheme name="Custom 15">
      <a:majorFont>
        <a:latin typeface="Century Gothic Bold"/>
        <a:ea typeface=""/>
        <a:cs typeface=""/>
      </a:majorFont>
      <a:minorFont>
        <a:latin typeface="Dayton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istic Pitch Deck_TM56488565_Win32_JC_SL_v4" id="{6C16C3F5-3ABD-4B2B-B436-2E1E9CE9969F}" vid="{647D9492-9D63-44AA-8DEA-C98668FC47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8A4BC3-D1CE-4BB2-9C42-D67FD92CA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1989D7-CF02-4DC5-9433-98B600ACA0D7}">
  <ds:schemaRefs>
    <ds:schemaRef ds:uri="http://purl.org/dc/dcmitype/"/>
    <ds:schemaRef ds:uri="http://schemas.microsoft.com/office/2006/metadata/properties"/>
    <ds:schemaRef ds:uri="http://www.w3.org/XML/1998/namespace"/>
    <ds:schemaRef ds:uri="71af3243-3dd4-4a8d-8c0d-dd76da1f02a5"/>
    <ds:schemaRef ds:uri="http://schemas.microsoft.com/office/2006/documentManagement/types"/>
    <ds:schemaRef ds:uri="http://purl.org/dc/elements/1.1/"/>
    <ds:schemaRef ds:uri="http://schemas.microsoft.com/sharepoint/v3"/>
    <ds:schemaRef ds:uri="http://purl.org/dc/terms/"/>
    <ds:schemaRef ds:uri="230e9df3-be65-4c73-a93b-d1236ebd677e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6C2B339A-BBCD-4BF4-A3FE-AE1F9B12F71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472</TotalTime>
  <Words>1529</Words>
  <Application>Microsoft Office PowerPoint</Application>
  <PresentationFormat>Widescreen</PresentationFormat>
  <Paragraphs>276</Paragraphs>
  <Slides>17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 Bold</vt:lpstr>
      <vt:lpstr>Courier New</vt:lpstr>
      <vt:lpstr>Daytona Pro Light</vt:lpstr>
      <vt:lpstr>Wingdings</vt:lpstr>
      <vt:lpstr>Office Theme</vt:lpstr>
      <vt:lpstr>Inclusive Classrooms</vt:lpstr>
      <vt:lpstr>Why Inclusive Classrooms</vt:lpstr>
      <vt:lpstr>Key Themes</vt:lpstr>
      <vt:lpstr>Maximize Student Engagement From the first Assignment and Throughout the Course</vt:lpstr>
      <vt:lpstr>Respect Students’ Time</vt:lpstr>
      <vt:lpstr>Structured Design for Success</vt:lpstr>
      <vt:lpstr>Syllabus</vt:lpstr>
      <vt:lpstr>The Course Shell in the LMS</vt:lpstr>
      <vt:lpstr>Personalize the Course When Necessary</vt:lpstr>
      <vt:lpstr>Encourage Feedback</vt:lpstr>
      <vt:lpstr>Diverse Course Materials</vt:lpstr>
      <vt:lpstr>Account for Course Format</vt:lpstr>
      <vt:lpstr>Tone and Demeanor</vt:lpstr>
      <vt:lpstr>Tone and Demeanor</vt:lpstr>
      <vt:lpstr>Questions? Comments?</vt:lpstr>
      <vt:lpstr>Thank You for Coming!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Debrecht, Johanna</dc:creator>
  <cp:lastModifiedBy>Olkowski, Mat</cp:lastModifiedBy>
  <cp:revision>33</cp:revision>
  <dcterms:created xsi:type="dcterms:W3CDTF">2025-04-08T17:02:42Z</dcterms:created>
  <dcterms:modified xsi:type="dcterms:W3CDTF">2025-04-18T21:31:33Z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